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D7585A-E913-4861-909E-34DB9C927CA9}" v="3" dt="2026-08-18T19:57:18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6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giane Tofanello Costa" userId="224e0a3d-3014-4f80-916f-1f8835e35be8" providerId="ADAL" clId="{1CB4AA50-1FBD-4929-8ABE-BDD293AFF625}"/>
    <pc:docChg chg="custSel addSld modSld">
      <pc:chgData name="Regiane Tofanello Costa" userId="224e0a3d-3014-4f80-916f-1f8835e35be8" providerId="ADAL" clId="{1CB4AA50-1FBD-4929-8ABE-BDD293AFF625}" dt="2026-08-18T19:58:56.692" v="18" actId="27636"/>
      <pc:docMkLst>
        <pc:docMk/>
      </pc:docMkLst>
      <pc:sldChg chg="setBg">
        <pc:chgData name="Regiane Tofanello Costa" userId="224e0a3d-3014-4f80-916f-1f8835e35be8" providerId="ADAL" clId="{1CB4AA50-1FBD-4929-8ABE-BDD293AFF625}" dt="2026-08-18T19:57:14.581" v="10"/>
        <pc:sldMkLst>
          <pc:docMk/>
          <pc:sldMk cId="0" sldId="257"/>
        </pc:sldMkLst>
      </pc:sldChg>
      <pc:sldChg chg="addSp modSp add mod setBg">
        <pc:chgData name="Regiane Tofanello Costa" userId="224e0a3d-3014-4f80-916f-1f8835e35be8" providerId="ADAL" clId="{1CB4AA50-1FBD-4929-8ABE-BDD293AFF625}" dt="2026-08-18T19:57:59.725" v="14" actId="22"/>
        <pc:sldMkLst>
          <pc:docMk/>
          <pc:sldMk cId="0" sldId="258"/>
        </pc:sldMkLst>
        <pc:spChg chg="mod">
          <ac:chgData name="Regiane Tofanello Costa" userId="224e0a3d-3014-4f80-916f-1f8835e35be8" providerId="ADAL" clId="{1CB4AA50-1FBD-4929-8ABE-BDD293AFF625}" dt="2026-08-18T19:57:00.609" v="9" actId="27636"/>
          <ac:spMkLst>
            <pc:docMk/>
            <pc:sldMk cId="0" sldId="258"/>
            <ac:spMk id="2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3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4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6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7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8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9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10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575" v="7" actId="2711"/>
          <ac:spMkLst>
            <pc:docMk/>
            <pc:sldMk cId="0" sldId="258"/>
            <ac:spMk id="11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7:00.607" v="8" actId="27636"/>
          <ac:spMkLst>
            <pc:docMk/>
            <pc:sldMk cId="0" sldId="258"/>
            <ac:spMk id="12" creationId="{00000000-0000-0000-0000-000000000000}"/>
          </ac:spMkLst>
        </pc:spChg>
        <pc:spChg chg="add">
          <ac:chgData name="Regiane Tofanello Costa" userId="224e0a3d-3014-4f80-916f-1f8835e35be8" providerId="ADAL" clId="{1CB4AA50-1FBD-4929-8ABE-BDD293AFF625}" dt="2026-08-18T19:57:59.725" v="14" actId="22"/>
          <ac:spMkLst>
            <pc:docMk/>
            <pc:sldMk cId="0" sldId="258"/>
            <ac:spMk id="14" creationId="{8B50D2A4-B747-399C-1320-845852C3035E}"/>
          </ac:spMkLst>
        </pc:spChg>
        <pc:picChg chg="mod">
          <ac:chgData name="Regiane Tofanello Costa" userId="224e0a3d-3014-4f80-916f-1f8835e35be8" providerId="ADAL" clId="{1CB4AA50-1FBD-4929-8ABE-BDD293AFF625}" dt="2026-08-18T19:57:26.211" v="13" actId="1076"/>
          <ac:picMkLst>
            <pc:docMk/>
            <pc:sldMk cId="0" sldId="258"/>
            <ac:picMk id="5" creationId="{00000000-0000-0000-0000-000000000000}"/>
          </ac:picMkLst>
        </pc:picChg>
      </pc:sldChg>
      <pc:sldChg chg="modSp mod">
        <pc:chgData name="Regiane Tofanello Costa" userId="224e0a3d-3014-4f80-916f-1f8835e35be8" providerId="ADAL" clId="{1CB4AA50-1FBD-4929-8ABE-BDD293AFF625}" dt="2026-08-18T19:58:56.692" v="18" actId="27636"/>
        <pc:sldMkLst>
          <pc:docMk/>
          <pc:sldMk cId="0" sldId="267"/>
        </pc:sldMkLst>
        <pc:spChg chg="mod">
          <ac:chgData name="Regiane Tofanello Costa" userId="224e0a3d-3014-4f80-916f-1f8835e35be8" providerId="ADAL" clId="{1CB4AA50-1FBD-4929-8ABE-BDD293AFF625}" dt="2026-08-18T19:58:56.692" v="18" actId="27636"/>
          <ac:spMkLst>
            <pc:docMk/>
            <pc:sldMk cId="0" sldId="267"/>
            <ac:spMk id="2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3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4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6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7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12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13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14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92" v="17" actId="27636"/>
          <ac:spMkLst>
            <pc:docMk/>
            <pc:sldMk cId="0" sldId="267"/>
            <ac:spMk id="17" creationId="{00000000-0000-0000-0000-000000000000}"/>
          </ac:spMkLst>
        </pc:spChg>
        <pc:spChg chg="mod">
          <ac:chgData name="Regiane Tofanello Costa" userId="224e0a3d-3014-4f80-916f-1f8835e35be8" providerId="ADAL" clId="{1CB4AA50-1FBD-4929-8ABE-BDD293AFF625}" dt="2026-08-18T19:58:56.686" v="16" actId="2711"/>
          <ac:spMkLst>
            <pc:docMk/>
            <pc:sldMk cId="0" sldId="267"/>
            <ac:spMk id="19" creationId="{B7D4E798-13A3-4547-81E9-1BEEE6CC6C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2384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Abertura. Apresentar-se e enquadrar: o tema é escassez de talentos e o que o mercado está fazendo a respeito.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Pausa. Deixar a pergunta no ar antes de entrar nos dados.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dois números precisam soar contraditórios: desemprego baixo e empresas sem conseguir contratar.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o platô: não é conjuntura, são quatro anos no mesmo patamar.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forças somadas. Nenhuma resolve sozinha — é o ponto da transição para as respostas.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Recorte para o público de ensino superior: duas das quatro forças passam pela universidade.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Cascata setorial: TI concentra o déficit, indústria quintuplicou.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Virada do bloco: sai do mercado macro e entra na retenção.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Dado do PROA: as empresas sabem o que fazer, e o ciclo se repete.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maior distância do estudo é justamente no fator que a empresa mais controla.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Ficar não é sinônimo de vínculo saudável. Destacar Desgaste Acumulado e Saída Evitável.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Traduzir para dinheiro. A pergunta muda de custo de reposição para custo de não retenção.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Divisor: começa o bloco das seis respostas do mercado.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Desarmar culpa: os dois lados não se falam. As respostas são mediação.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Respostas 1 e 3: formar quem já está dentro e produtividade acima de headcount.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práticas combinadas. Liderança preparada é a mais negligenciada.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Proposta de valor e novas portas de entrada.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Duas portas que a instituição já opera: estágio/aprendizagem e educação corporativa.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Recado para quem opera EAD em escala: sem a combinação completa, amplia desigualdade.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reservatório de talento: 6,2 milhões de jovens. Formação + parceria + acompanhamento.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Resposta 6 já opera: PROA desde 2007, 27 mil jovens, meta de 110 mil em 2030.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Resumo em seis pontos. Fechar cada um em uma frase.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Depoimento da Karen. Ler devagar.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e agradecimento.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7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192250" y="-1143000"/>
            <a:ext cx="4953000" cy="4953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002000" y="2000250"/>
            <a:ext cx="2857500" cy="2857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17" y="460663"/>
            <a:ext cx="3082353" cy="83473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90600" y="3745825"/>
            <a:ext cx="11576685" cy="28315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1830"/>
              </a:lnSpc>
              <a:buNone/>
            </a:pPr>
            <a:r>
              <a:rPr lang="en-US" sz="1170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APAGÃO DE </a:t>
            </a:r>
            <a:r>
              <a:rPr lang="en-US" sz="11700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TALENTOS</a:t>
            </a:r>
            <a:endParaRPr lang="en-US" sz="11700" dirty="0">
              <a:latin typeface="Clash Grotesk" pitchFamily="50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990600" y="9027795"/>
            <a:ext cx="8341662" cy="4591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5104"/>
              </a:lnSpc>
              <a:buNone/>
            </a:pPr>
            <a:r>
              <a:rPr lang="en-US" sz="2550" dirty="0">
                <a:solidFill>
                  <a:srgbClr val="EEF4F7">
                    <a:alpha val="90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escassez de mão de obra e as respostas do mercado</a:t>
            </a:r>
            <a:endParaRPr lang="en-US" sz="2550" dirty="0">
              <a:latin typeface="Clash Grotesk" pitchFamily="5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43000" y="6858000"/>
            <a:ext cx="4953000" cy="4953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600" y="4221480"/>
            <a:ext cx="16826345" cy="1882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5276"/>
              </a:lnSpc>
              <a:buNone/>
            </a:pPr>
            <a:r>
              <a:rPr lang="en-US" sz="66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“Quem vai construir o futuro </a:t>
            </a:r>
            <a:r>
              <a:rPr lang="en-US" sz="66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se deixarmos milhões para trás?”</a:t>
            </a:r>
            <a:endParaRPr lang="en-US" sz="6600" dirty="0">
              <a:latin typeface="Clash Grotesk" pitchFamily="50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C9D4B74-60B8-F30A-703E-F080D00F8202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8016466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DIAGNÓSTICO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8016466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6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paradoxo brasileiro</a:t>
            </a:r>
            <a:endParaRPr lang="en-US" sz="60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276475"/>
            <a:ext cx="8016466" cy="4752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531"/>
              </a:lnSpc>
              <a:buNone/>
            </a:pPr>
            <a:r>
              <a:rPr lang="en-US" sz="25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Vagas de sobra, gente de menos — ao mesmo tempo.</a:t>
            </a:r>
            <a:endParaRPr lang="en-US" sz="2550" dirty="0">
              <a:latin typeface="Clash Grotesk" pitchFamily="50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0650" y="504825"/>
            <a:ext cx="1333500" cy="13335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90600" y="5362575"/>
            <a:ext cx="7886700" cy="3324225"/>
          </a:xfrm>
          <a:prstGeom prst="roundRect">
            <a:avLst>
              <a:gd name="adj" fmla="val 802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447800" y="5895975"/>
            <a:ext cx="7669530" cy="1295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302"/>
              </a:lnSpc>
              <a:buNone/>
            </a:pPr>
            <a:r>
              <a:rPr lang="en-US" sz="99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5,1%</a:t>
            </a:r>
            <a:endParaRPr lang="en-US" sz="9900" dirty="0">
              <a:latin typeface="Clash Grotesk" pitchFamily="50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47800" y="7381875"/>
            <a:ext cx="7669530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Desemprego geral em queda — perto do pleno emprego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9410700" y="5362575"/>
            <a:ext cx="7886700" cy="3324225"/>
          </a:xfrm>
          <a:prstGeom prst="roundRect">
            <a:avLst>
              <a:gd name="adj" fmla="val 802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867900" y="5895975"/>
            <a:ext cx="7669530" cy="1295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302"/>
              </a:lnSpc>
              <a:buNone/>
            </a:pPr>
            <a:r>
              <a:rPr lang="en-US" sz="9900" dirty="0">
                <a:solidFill>
                  <a:srgbClr val="FF46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80%</a:t>
            </a:r>
            <a:endParaRPr lang="en-US" sz="9900" dirty="0">
              <a:latin typeface="Clash Grotesk" pitchFamily="50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867900" y="7381875"/>
            <a:ext cx="7181469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das empresas não conseguem contratar profissionais qualificados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90600" y="910590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Fontes: PNAD Contínua; ManpowerGroup — Pesquisa de Escassez de Talentos 2026 (1.020 empregadores no Brasil).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B50D2A4-B747-399C-1320-845852C3035E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SÉRIE HISTÓRICA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793748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957"/>
              </a:lnSpc>
              <a:buNone/>
            </a:pPr>
            <a:r>
              <a:rPr lang="en-US" sz="6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</a:t>
            </a:r>
            <a:r>
              <a:rPr lang="en-US" sz="60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questão</a:t>
            </a:r>
            <a:r>
              <a:rPr lang="en-US" sz="6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é </a:t>
            </a:r>
            <a:r>
              <a:rPr lang="en-US" sz="60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estrutural</a:t>
            </a:r>
            <a:r>
              <a:rPr lang="en-US" sz="6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.</a:t>
            </a:r>
            <a:endParaRPr lang="en-US" sz="60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276475"/>
            <a:ext cx="13620750" cy="449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índice de escassez saltou de 34% (2018) para o patamar de ~80% e não desce há quatro anos.</a:t>
            </a:r>
            <a:endParaRPr lang="en-US" sz="2400" dirty="0">
              <a:latin typeface="Clash Grotesk" pitchFamily="50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600" y="3107055"/>
            <a:ext cx="16306800" cy="45296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0600" y="7808119"/>
            <a:ext cx="3587496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3300" dirty="0">
                <a:solidFill>
                  <a:srgbClr val="FF46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34%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990600" y="8493919"/>
            <a:ext cx="358749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2018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088892" y="7808119"/>
            <a:ext cx="3587496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28906"/>
              </a:lnSpc>
              <a:buNone/>
            </a:pPr>
            <a:r>
              <a:rPr lang="en-US" sz="33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71%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4088892" y="8493919"/>
            <a:ext cx="358749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2021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350252" y="7808119"/>
            <a:ext cx="3587496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28906"/>
              </a:lnSpc>
              <a:buNone/>
            </a:pPr>
            <a:r>
              <a:rPr lang="en-US" sz="33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80%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350252" y="8493919"/>
            <a:ext cx="358749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2024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611613" y="7808119"/>
            <a:ext cx="3587496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28906"/>
              </a:lnSpc>
              <a:buNone/>
            </a:pPr>
            <a:r>
              <a:rPr lang="en-US" sz="33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81%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611613" y="8493919"/>
            <a:ext cx="358749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ctr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2025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3709904" y="7808119"/>
            <a:ext cx="3587496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28906"/>
              </a:lnSpc>
              <a:buNone/>
            </a:pPr>
            <a:r>
              <a:rPr lang="en-US" sz="33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80%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3709904" y="8493919"/>
            <a:ext cx="358749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r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2026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990600" y="9179719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Fonte: ManpowerGroup, série histórica de Escassez de Talentos (2018–2026).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154B590-045C-1193-C1DE-CBF6EC6A2CF2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CAUSAS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793748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156"/>
              </a:lnSpc>
              <a:buNone/>
            </a:pPr>
            <a:r>
              <a:rPr lang="en-US" sz="5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Por que o apagão acontece</a:t>
            </a:r>
            <a:endParaRPr lang="en-US" sz="57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219325"/>
            <a:ext cx="17937480" cy="449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Forças</a:t>
            </a: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que se </a:t>
            </a:r>
            <a:r>
              <a:rPr lang="en-US" sz="240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somam</a:t>
            </a: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e nenhuma delas resolve sozinha.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973294" y="5166360"/>
            <a:ext cx="3848100" cy="4282440"/>
          </a:xfrm>
          <a:prstGeom prst="roundRect">
            <a:avLst>
              <a:gd name="adj" fmla="val 643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6194" y="5585460"/>
            <a:ext cx="533400" cy="5334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16194" y="6309360"/>
            <a:ext cx="3478530" cy="4362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8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Demografia</a:t>
            </a:r>
            <a:endParaRPr lang="en-US" sz="2850" dirty="0">
              <a:latin typeface="Clash Grotesk" pitchFamily="50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1316194" y="6898005"/>
            <a:ext cx="3257169" cy="1424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</a:t>
            </a:r>
            <a:r>
              <a:rPr lang="en-US" sz="195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população</a:t>
            </a: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60+ </a:t>
            </a:r>
            <a:r>
              <a:rPr lang="en-US" sz="195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cresceu</a:t>
            </a: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~53% entre 2012 e 2024. Menos gente entrando na força de trabalho.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5126194" y="5166360"/>
            <a:ext cx="3848100" cy="4282440"/>
          </a:xfrm>
          <a:prstGeom prst="roundRect">
            <a:avLst>
              <a:gd name="adj" fmla="val 643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9094" y="5585460"/>
            <a:ext cx="533400" cy="5334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69094" y="6309360"/>
            <a:ext cx="3257169" cy="834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8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Transformação tecnológica</a:t>
            </a:r>
            <a:endParaRPr lang="en-US" sz="2850" dirty="0">
              <a:latin typeface="Clash Grotesk" pitchFamily="50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5469094" y="7296150"/>
            <a:ext cx="3257169" cy="1771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IA e automação redefinem funções; 6 em cada 10 contratados precisam de treinamento profundo para </a:t>
            </a:r>
            <a:r>
              <a:rPr lang="en-US" sz="195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operar</a:t>
            </a: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- </a:t>
            </a:r>
            <a:r>
              <a:rPr lang="en-US" sz="195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reeskilling</a:t>
            </a: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.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9279094" y="5166360"/>
            <a:ext cx="3848100" cy="4282440"/>
          </a:xfrm>
          <a:prstGeom prst="roundRect">
            <a:avLst>
              <a:gd name="adj" fmla="val 6436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21994" y="5585460"/>
            <a:ext cx="533400" cy="5334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621994" y="6309360"/>
            <a:ext cx="3257169" cy="834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28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Nova relação com o trabalho</a:t>
            </a:r>
            <a:endParaRPr lang="en-US" sz="2850" dirty="0">
              <a:latin typeface="Clash Grotesk" pitchFamily="50" charset="0"/>
            </a:endParaRPr>
          </a:p>
        </p:txBody>
      </p:sp>
      <p:sp>
        <p:nvSpPr>
          <p:cNvPr id="20" name="Text 14"/>
          <p:cNvSpPr/>
          <p:nvPr/>
        </p:nvSpPr>
        <p:spPr>
          <a:xfrm>
            <a:off x="9621994" y="7296150"/>
            <a:ext cx="3257169" cy="1424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Gig economy e autonomia já são ~12% do mercado global e </a:t>
            </a:r>
            <a:r>
              <a:rPr lang="en-US" sz="195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devem</a:t>
            </a: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5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reduzir</a:t>
            </a: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a oferta em vínculos tradicionais.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0BB634E-5B7E-9A5B-5C8B-CED22CFDD8D7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RECORTE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3735050" cy="14370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9126"/>
              </a:lnSpc>
              <a:buNone/>
            </a:pPr>
            <a:r>
              <a:rPr lang="en-US" sz="54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formação está no </a:t>
            </a:r>
            <a:r>
              <a:rPr lang="en-US" sz="54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centro</a:t>
            </a:r>
            <a:endParaRPr lang="en-US" sz="54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124464"/>
            <a:ext cx="17937480" cy="449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Duas </a:t>
            </a:r>
            <a:r>
              <a:rPr lang="en-US" sz="2400" dirty="0" err="1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forças</a:t>
            </a: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do apagão passam direto pela formação de novos profissionais.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90600" y="5845493"/>
            <a:ext cx="7962900" cy="3603308"/>
          </a:xfrm>
          <a:prstGeom prst="roundRect">
            <a:avLst>
              <a:gd name="adj" fmla="val 740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8750" y="6340793"/>
            <a:ext cx="533400" cy="5334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28750" y="7083743"/>
            <a:ext cx="7795260" cy="498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477"/>
              </a:lnSpc>
              <a:buNone/>
            </a:pPr>
            <a:r>
              <a:rPr lang="en-US" sz="34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Descasamento de skills</a:t>
            </a:r>
            <a:endParaRPr lang="en-US" sz="3450" dirty="0">
              <a:latin typeface="Clash Grotesk" pitchFamily="50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28750" y="7753350"/>
            <a:ext cx="7299198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09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Brasil formou 95 mil engenheiros em 2023, 26% a menos que em 2018. A CNI estima déficit de 75 mil no mercado.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9334500" y="5845493"/>
            <a:ext cx="7962900" cy="3603308"/>
          </a:xfrm>
          <a:prstGeom prst="roundRect">
            <a:avLst>
              <a:gd name="adj" fmla="val 7402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2650" y="6340793"/>
            <a:ext cx="533400" cy="5334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772650" y="7083743"/>
            <a:ext cx="7795260" cy="498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477"/>
              </a:lnSpc>
              <a:buNone/>
            </a:pPr>
            <a:r>
              <a:rPr lang="en-US" sz="345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Dois funis, a mesma queda</a:t>
            </a:r>
            <a:endParaRPr lang="en-US" sz="3450" dirty="0">
              <a:latin typeface="Clash Grotesk" pitchFamily="50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9772650" y="7753350"/>
            <a:ext cx="7299198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093"/>
              </a:lnSpc>
              <a:buNone/>
            </a:pPr>
            <a:r>
              <a:rPr lang="en-US" sz="2250" dirty="0">
                <a:solidFill>
                  <a:srgbClr val="EEF4F7">
                    <a:alpha val="92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mesma demografia que reduz a força de trabalho reduz a base de futuros profissionais. Currículo e capacidade de formação viram decisão estratégica.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DB6DBD9-236F-E142-42BF-393D61C27D40}"/>
              </a:ext>
            </a:extLst>
          </p:cNvPr>
          <p:cNvSpPr txBox="1"/>
          <p:nvPr/>
        </p:nvSpPr>
        <p:spPr>
          <a:xfrm>
            <a:off x="17816945" y="97444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DBB7D46-ED81-4EBF-11C6-6EFA5016E637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  <p:sp>
        <p:nvSpPr>
          <p:cNvPr id="20" name="Text Footer Source"/>
          <p:cNvSpPr/>
          <p:nvPr/>
        </p:nvSpPr>
        <p:spPr>
          <a:xfrm>
            <a:off x="1428750" y="8686800"/>
            <a:ext cx="7299198" cy="5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Fontes: INEP, Censo da Educação Superior (2024); CNI (2024).</a:t>
            </a:r>
            <a:endParaRPr lang="en-US" sz="1400" dirty="0">
              <a:latin typeface="Clash Grotesk" pitchFamily="50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7599724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SETORES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7599724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156"/>
              </a:lnSpc>
              <a:buNone/>
            </a:pPr>
            <a:r>
              <a:rPr lang="en-US" sz="57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Escassez</a:t>
            </a:r>
            <a:r>
              <a:rPr lang="en-US" sz="5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57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sistêmica</a:t>
            </a:r>
            <a:r>
              <a:rPr lang="en-US" sz="5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	</a:t>
            </a:r>
            <a:endParaRPr lang="en-US" sz="57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599" y="2219325"/>
            <a:ext cx="17006455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pt-BR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escassez não é de apenas um setor. </a:t>
            </a:r>
          </a:p>
          <a:p>
            <a:pPr marL="0" indent="0" algn="l">
              <a:lnSpc>
                <a:spcPct val="117733"/>
              </a:lnSpc>
              <a:buNone/>
            </a:pPr>
            <a:r>
              <a:rPr lang="pt-BR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Todos os setores acima de 77%: quem paga mais atrai o talento, quem paga menos perde.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90599" y="3881001"/>
            <a:ext cx="6005946" cy="4381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Serviços </a:t>
            </a:r>
            <a:r>
              <a:rPr lang="en-US" sz="21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profissionais</a:t>
            </a:r>
            <a:r>
              <a:rPr lang="en-US" sz="2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21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técnicos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880515" y="3759082"/>
            <a:ext cx="822246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310"/>
              </a:lnSpc>
              <a:buNone/>
            </a:pPr>
            <a:r>
              <a:rPr lang="en-US" sz="3000" dirty="0">
                <a:solidFill>
                  <a:srgbClr val="FF46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85%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90600" y="4444882"/>
            <a:ext cx="8635961" cy="247650"/>
          </a:xfrm>
          <a:prstGeom prst="roundRect">
            <a:avLst>
              <a:gd name="adj" fmla="val 50000"/>
            </a:avLst>
          </a:prstGeom>
          <a:solidFill>
            <a:srgbClr val="DDE6EB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90600" y="4444882"/>
            <a:ext cx="7340561" cy="247650"/>
          </a:xfrm>
          <a:prstGeom prst="roundRect">
            <a:avLst>
              <a:gd name="adj" fmla="val 50000"/>
            </a:avLst>
          </a:prstGeom>
          <a:solidFill>
            <a:srgbClr val="FF46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90600" y="5138302"/>
            <a:ext cx="4343400" cy="487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Tecnologia/TI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878609" y="5016382"/>
            <a:ext cx="824151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310"/>
              </a:lnSpc>
              <a:buNone/>
            </a:pPr>
            <a:r>
              <a:rPr lang="en-US" sz="3000" dirty="0">
                <a:solidFill>
                  <a:srgbClr val="FF46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83%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90600" y="5702182"/>
            <a:ext cx="8635961" cy="247650"/>
          </a:xfrm>
          <a:prstGeom prst="roundRect">
            <a:avLst>
              <a:gd name="adj" fmla="val 50000"/>
            </a:avLst>
          </a:prstGeom>
          <a:solidFill>
            <a:srgbClr val="DDE6EB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90600" y="5702182"/>
            <a:ext cx="7128000" cy="247650"/>
          </a:xfrm>
          <a:prstGeom prst="roundRect">
            <a:avLst>
              <a:gd name="adj" fmla="val 50000"/>
            </a:avLst>
          </a:prstGeom>
          <a:solidFill>
            <a:srgbClr val="FF46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90600" y="6395602"/>
            <a:ext cx="4786745" cy="487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Industria/</a:t>
            </a:r>
            <a:r>
              <a:rPr lang="en-US" sz="21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Manufatura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878609" y="6273682"/>
            <a:ext cx="824151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310"/>
              </a:lnSpc>
              <a:buNone/>
            </a:pPr>
            <a:r>
              <a:rPr lang="en-US" sz="3000" dirty="0">
                <a:solidFill>
                  <a:srgbClr val="FF46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79%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90600" y="6959482"/>
            <a:ext cx="8635961" cy="247650"/>
          </a:xfrm>
          <a:prstGeom prst="roundRect">
            <a:avLst>
              <a:gd name="adj" fmla="val 50000"/>
            </a:avLst>
          </a:prstGeom>
          <a:solidFill>
            <a:srgbClr val="DDE6EB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90600" y="6959482"/>
            <a:ext cx="6660000" cy="247650"/>
          </a:xfrm>
          <a:prstGeom prst="roundRect">
            <a:avLst>
              <a:gd name="adj" fmla="val 50000"/>
            </a:avLst>
          </a:prstGeom>
          <a:solidFill>
            <a:srgbClr val="FF46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90600" y="7652902"/>
            <a:ext cx="2985655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 err="1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Construção</a:t>
            </a:r>
            <a:r>
              <a:rPr lang="en-US" sz="2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 Civil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901826" y="7530982"/>
            <a:ext cx="1074301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310"/>
              </a:lnSpc>
              <a:buNone/>
            </a:pPr>
            <a:r>
              <a:rPr lang="en-US" sz="3000" dirty="0">
                <a:solidFill>
                  <a:srgbClr val="FF46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77%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90600" y="8216782"/>
            <a:ext cx="8635961" cy="247650"/>
          </a:xfrm>
          <a:prstGeom prst="roundRect">
            <a:avLst>
              <a:gd name="adj" fmla="val 50000"/>
            </a:avLst>
          </a:prstGeom>
          <a:solidFill>
            <a:srgbClr val="DDE6EB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90599" y="8216782"/>
            <a:ext cx="6480000" cy="247650"/>
          </a:xfrm>
          <a:prstGeom prst="roundRect">
            <a:avLst>
              <a:gd name="adj" fmla="val 50000"/>
            </a:avLst>
          </a:prstGeom>
          <a:solidFill>
            <a:srgbClr val="FF46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07387" y="935355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Fontes: pesquisas setoriais 2026; Confederação Nacional da Indústria (CNI).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749A32D-C521-A745-B95B-710E9556063B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7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54250" y="-857250"/>
            <a:ext cx="4000500" cy="4000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600" y="322326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kern="0" spc="288" dirty="0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CAMADA OCULTA DO APAGÃO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990600" y="3870960"/>
            <a:ext cx="13735050" cy="2019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667"/>
              </a:lnSpc>
              <a:buNone/>
            </a:pPr>
            <a:r>
              <a:rPr lang="en-US" sz="780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Contratar não é o fim do problema</a:t>
            </a:r>
            <a:endParaRPr lang="en-US" sz="7800" dirty="0">
              <a:latin typeface="Clash Grotesk" pitchFamily="50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90600" y="6156960"/>
            <a:ext cx="12263438" cy="944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958"/>
              </a:lnSpc>
              <a:buNone/>
            </a:pPr>
            <a:r>
              <a:rPr lang="en-US" sz="2550" dirty="0">
                <a:solidFill>
                  <a:srgbClr val="EEF4F7">
                    <a:alpha val="90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Enquanto o mercado disputa quem já está pronto, parte do talento formado sai pela porta dos fundos — e o motivo, na maioria das vezes, é evitável.</a:t>
            </a:r>
            <a:endParaRPr lang="en-US" sz="2550" dirty="0">
              <a:latin typeface="Clash Grotesk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A015A9B-F595-C849-19E0-2904412A93ED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PESQUISA TRAMPOLIM OU ARMADILHA?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793748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156"/>
              </a:lnSpc>
              <a:buNone/>
            </a:pPr>
            <a:r>
              <a:rPr lang="en-US" sz="5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paradoxo da retenção jovem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990600" y="2219325"/>
            <a:ext cx="13620750" cy="449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As empresas sabem o que fazer para reter — e o ciclo se repete assim mesmo.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90600" y="5167313"/>
            <a:ext cx="7371874" cy="3557588"/>
          </a:xfrm>
          <a:prstGeom prst="roundRect">
            <a:avLst>
              <a:gd name="adj" fmla="val 749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28750" y="5662613"/>
            <a:ext cx="7145131" cy="1219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079"/>
              </a:lnSpc>
              <a:buNone/>
            </a:pPr>
            <a:r>
              <a:rPr lang="en-US" sz="93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94,7%</a:t>
            </a:r>
            <a:endParaRPr lang="en-US" sz="9300" dirty="0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28750" y="7072313"/>
            <a:ext cx="6690441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das empresas acreditam que é possível reduzir o turnover jovem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819674" y="5167313"/>
            <a:ext cx="8477726" cy="3557588"/>
          </a:xfrm>
          <a:prstGeom prst="roundRect">
            <a:avLst>
              <a:gd name="adj" fmla="val 749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819674" y="5167313"/>
            <a:ext cx="129540" cy="3557588"/>
          </a:xfrm>
          <a:prstGeom prst="rect">
            <a:avLst/>
          </a:prstGeom>
          <a:solidFill>
            <a:srgbClr val="D8FF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387364" y="5662613"/>
            <a:ext cx="8219075" cy="1219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079"/>
              </a:lnSpc>
              <a:buNone/>
            </a:pPr>
            <a:r>
              <a:rPr lang="en-US" sz="9300" dirty="0">
                <a:solidFill>
                  <a:srgbClr val="FF46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56%</a:t>
            </a:r>
            <a:endParaRPr lang="en-US" sz="9300" dirty="0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387364" y="7072313"/>
            <a:ext cx="7696043" cy="11953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das saídas de jovens têm algum componente de coerção — não são tão “voluntárias” quanto parecem nos relatórios de RH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90600" y="910590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Fonte: Instituto PROA — Pesquisa Trampolim ou Armadilha? (2026), 187 empresas e 403 jovens respondentes.</a:t>
            </a:r>
            <a:endParaRPr lang="en-US" sz="18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E31C1BD-52CF-158C-0BFD-ADEA9976EAB5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309687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JOVENS VS. EMPRESAS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2263438" cy="13592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469"/>
              </a:lnSpc>
              <a:buNone/>
            </a:pPr>
            <a:r>
              <a:rPr lang="en-US" sz="5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empresa subestima o que ela mesma controla</a:t>
            </a:r>
            <a:endParaRPr lang="en-US" sz="51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797493"/>
            <a:ext cx="13096875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Nota média atribuída a cada motivo de saída, em escala de 0 a 5 — visão dos jovens vs. das empresas.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4638496" y="2881313"/>
            <a:ext cx="209550" cy="209550"/>
          </a:xfrm>
          <a:prstGeom prst="ellipse">
            <a:avLst/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962346" y="2852738"/>
            <a:ext cx="779622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Jovens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5970568" y="2881313"/>
            <a:ext cx="209550" cy="209550"/>
          </a:xfrm>
          <a:prstGeom prst="ellipse">
            <a:avLst/>
          </a:prstGeom>
          <a:solidFill>
            <a:srgbClr val="94A1A6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294418" y="2852738"/>
            <a:ext cx="1079182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Empresas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90600" y="3690937"/>
            <a:ext cx="1793748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814"/>
              </a:lnSpc>
              <a:buNone/>
            </a:pPr>
            <a:r>
              <a:rPr lang="en-US" sz="22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Salário insuficiente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90600" y="4291013"/>
            <a:ext cx="13371552" cy="323850"/>
          </a:xfrm>
          <a:prstGeom prst="roundRect">
            <a:avLst>
              <a:gd name="adj" fmla="val 50000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4552652" y="4252913"/>
            <a:ext cx="34802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4,1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90600" y="4786313"/>
            <a:ext cx="10110192" cy="323850"/>
          </a:xfrm>
          <a:prstGeom prst="roundRect">
            <a:avLst>
              <a:gd name="adj" fmla="val 50000"/>
            </a:avLst>
          </a:prstGeom>
          <a:solidFill>
            <a:srgbClr val="94A1A6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1291292" y="4748213"/>
            <a:ext cx="339804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3,1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90600" y="5529263"/>
            <a:ext cx="1793748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814"/>
              </a:lnSpc>
              <a:buNone/>
            </a:pPr>
            <a:r>
              <a:rPr lang="en-US" sz="22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Ambiente e liderança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90600" y="6129338"/>
            <a:ext cx="12066984" cy="323850"/>
          </a:xfrm>
          <a:prstGeom prst="roundRect">
            <a:avLst>
              <a:gd name="adj" fmla="val 50000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248084" y="6091238"/>
            <a:ext cx="40088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3,7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90600" y="6624638"/>
            <a:ext cx="10175438" cy="323850"/>
          </a:xfrm>
          <a:prstGeom prst="roundRect">
            <a:avLst>
              <a:gd name="adj" fmla="val 50000"/>
            </a:avLst>
          </a:prstGeom>
          <a:solidFill>
            <a:srgbClr val="94A1A6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1356538" y="6586538"/>
            <a:ext cx="494467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3,12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90600" y="7381875"/>
            <a:ext cx="463040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814"/>
              </a:lnSpc>
              <a:buNone/>
            </a:pPr>
            <a:r>
              <a:rPr lang="en-US" sz="22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Falta de aprendizado e perspectiva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390555" y="7367587"/>
            <a:ext cx="2237184" cy="457200"/>
          </a:xfrm>
          <a:prstGeom prst="roundRect">
            <a:avLst>
              <a:gd name="adj" fmla="val 50000"/>
            </a:avLst>
          </a:prstGeom>
          <a:solidFill>
            <a:srgbClr val="D8FF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542955" y="7424737"/>
            <a:ext cx="2008584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maior distância: 1,26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90600" y="7996237"/>
            <a:ext cx="13045440" cy="323850"/>
          </a:xfrm>
          <a:prstGeom prst="roundRect">
            <a:avLst>
              <a:gd name="adj" fmla="val 50000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226540" y="7958138"/>
            <a:ext cx="451247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4,0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90600" y="8491538"/>
            <a:ext cx="8936117" cy="323850"/>
          </a:xfrm>
          <a:prstGeom prst="roundRect">
            <a:avLst>
              <a:gd name="adj" fmla="val 50000"/>
            </a:avLst>
          </a:prstGeom>
          <a:solidFill>
            <a:srgbClr val="94A1A6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117217" y="8453438"/>
            <a:ext cx="536615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2,74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90600" y="8853488"/>
            <a:ext cx="1373505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maior distância do estudo: 1,26 ponto em “falta de aprendizado e perspectiva” — o fator que a empresa mais controla e mais subestima.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90600" y="9775508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Fonte: Instituto PROA — Pesquisa Trampolim ou Armadilha? (2026).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32AAF074-DBAC-1139-866D-261F956AB312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6858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PADRÕES DE VÍNCULO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209675"/>
            <a:ext cx="1793748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735"/>
              </a:lnSpc>
              <a:buNone/>
            </a:pPr>
            <a:r>
              <a:rPr lang="en-US" sz="5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Ficar não é sinônimo de vínculo saudável</a:t>
            </a:r>
            <a:endParaRPr lang="en-US" sz="51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009775"/>
            <a:ext cx="17937480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Quatro padrões emergem quando se olha para autonomia real, não só para o fato de ficar ou sair.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90600" y="4347210"/>
            <a:ext cx="8020050" cy="2455545"/>
          </a:xfrm>
          <a:prstGeom prst="roundRect">
            <a:avLst>
              <a:gd name="adj" fmla="val 93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90600" y="4347210"/>
            <a:ext cx="8020050" cy="114300"/>
          </a:xfrm>
          <a:prstGeom prst="rect">
            <a:avLst/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52550" y="4804410"/>
            <a:ext cx="8025765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545"/>
              </a:lnSpc>
              <a:buNone/>
            </a:pPr>
            <a:r>
              <a:rPr lang="en-US" sz="28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Trampolim de Aprendizado</a:t>
            </a:r>
            <a:endParaRPr lang="en-US" sz="2850" dirty="0">
              <a:latin typeface="Clash Grotesk" pitchFamily="50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52550" y="5499735"/>
            <a:ext cx="7515035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529"/>
              </a:lnSpc>
              <a:buNone/>
            </a:pPr>
            <a:r>
              <a:rPr lang="en-US" sz="18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Autonomia plena: o jovem sai porque decidiu, sabe para onde vai. O único padrão em que mobilidade e intenção se encontram — a referência que a retenção deveria buscar.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277350" y="4347210"/>
            <a:ext cx="8020050" cy="2455545"/>
          </a:xfrm>
          <a:prstGeom prst="roundRect">
            <a:avLst>
              <a:gd name="adj" fmla="val 93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277350" y="4347210"/>
            <a:ext cx="8020050" cy="114300"/>
          </a:xfrm>
          <a:prstGeom prst="rect">
            <a:avLst/>
          </a:prstGeom>
          <a:solidFill>
            <a:srgbClr val="26A1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639300" y="4804410"/>
            <a:ext cx="8025765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545"/>
              </a:lnSpc>
              <a:buNone/>
            </a:pPr>
            <a:r>
              <a:rPr lang="en-US" sz="28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Exploração Sem Dano</a:t>
            </a:r>
            <a:endParaRPr lang="en-US" sz="2850" dirty="0">
              <a:latin typeface="Clash Grotesk" pitchFamily="50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639300" y="5499735"/>
            <a:ext cx="7515035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529"/>
              </a:lnSpc>
              <a:buNone/>
            </a:pPr>
            <a:r>
              <a:rPr lang="en-US" sz="18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Autonomia em construção, natural entre 18 e 23 anos, quando a identidade profissional ainda está se formando. Não exige correção — exige acompanhamento.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90600" y="7069455"/>
            <a:ext cx="8020050" cy="2455545"/>
          </a:xfrm>
          <a:prstGeom prst="roundRect">
            <a:avLst>
              <a:gd name="adj" fmla="val 93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90600" y="7069455"/>
            <a:ext cx="8020050" cy="114300"/>
          </a:xfrm>
          <a:prstGeom prst="rect">
            <a:avLst/>
          </a:prstGeom>
          <a:solidFill>
            <a:srgbClr val="FF95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52550" y="7526655"/>
            <a:ext cx="8025765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545"/>
              </a:lnSpc>
              <a:buNone/>
            </a:pPr>
            <a:r>
              <a:rPr lang="en-US" sz="28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Desgaste Acumulado</a:t>
            </a:r>
            <a:endParaRPr lang="en-US" sz="2850" dirty="0">
              <a:latin typeface="Clash Grotesk" pitchFamily="50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352550" y="8221980"/>
            <a:ext cx="7515035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529"/>
              </a:lnSpc>
              <a:buNone/>
            </a:pPr>
            <a:r>
              <a:rPr lang="en-US" sz="18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Fica não por escolha, mas por ausência de alternativa. Aparece como retenção nas estatísticas — mas é aprisionamento. A saúde deteriora, a produtividade cai.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277350" y="7069455"/>
            <a:ext cx="8020050" cy="2455545"/>
          </a:xfrm>
          <a:prstGeom prst="roundRect">
            <a:avLst>
              <a:gd name="adj" fmla="val 931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277350" y="7069455"/>
            <a:ext cx="8020050" cy="114300"/>
          </a:xfrm>
          <a:prstGeom prst="rect">
            <a:avLst/>
          </a:prstGeom>
          <a:solidFill>
            <a:srgbClr val="FF46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639300" y="7526655"/>
            <a:ext cx="8025765" cy="581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545"/>
              </a:lnSpc>
              <a:buNone/>
            </a:pPr>
            <a:r>
              <a:rPr lang="en-US" sz="28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Saída Evitável</a:t>
            </a:r>
            <a:endParaRPr lang="en-US" sz="2850" dirty="0">
              <a:latin typeface="Clash Grotesk" pitchFamily="50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639300" y="8221980"/>
            <a:ext cx="7515035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529"/>
              </a:lnSpc>
              <a:buNone/>
            </a:pPr>
            <a:r>
              <a:rPr lang="en-US" sz="18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Sai, mas não necessariamente porque quis: a empresa criou condições insustentáveis. Parece voluntária, mas é reação — e é onde a intervenção tem mais impacto direto.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894E68B-CFE4-4E07-CC1A-4A0677F4A8D8}"/>
              </a:ext>
            </a:extLst>
          </p:cNvPr>
          <p:cNvSpPr txBox="1"/>
          <p:nvPr/>
        </p:nvSpPr>
        <p:spPr>
          <a:xfrm>
            <a:off x="17816945" y="974448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SIMULAÇÃO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7937480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379"/>
              </a:lnSpc>
              <a:buNone/>
            </a:pPr>
            <a:r>
              <a:rPr lang="en-US" sz="54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custo que não aparece no orçamento</a:t>
            </a:r>
            <a:endParaRPr lang="en-US" sz="54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162175"/>
            <a:ext cx="14144625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Simulação para uma empresa que contrata 20 jovens por ano, com 40% de saída no 1º ano (8 substituições).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990600" y="4568190"/>
            <a:ext cx="8118039" cy="2303145"/>
          </a:xfrm>
          <a:prstGeom prst="roundRect">
            <a:avLst>
              <a:gd name="adj" fmla="val 11580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09700" y="5025390"/>
            <a:ext cx="8007823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614"/>
              </a:lnSpc>
              <a:buNone/>
            </a:pPr>
            <a:r>
              <a:rPr lang="en-US" sz="6600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R$ 41 a 67 mil</a:t>
            </a:r>
            <a:endParaRPr lang="en-US" sz="6600" dirty="0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409700" y="6054090"/>
            <a:ext cx="8007823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EEF4F7">
                    <a:alpha val="90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custo total estimado por ano (reposição direta + custo evitável)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90600" y="7138035"/>
            <a:ext cx="8361580" cy="784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5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18,4% das saídas são estruturalmente evitáveis. Até R$ 44 mil desse total, no cenário mais agressivo, poderiam ter sido prevenidos.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565839" y="4568190"/>
            <a:ext cx="7731562" cy="4194810"/>
          </a:xfrm>
          <a:prstGeom prst="roundRect">
            <a:avLst>
              <a:gd name="adj" fmla="val 635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984938" y="5025390"/>
            <a:ext cx="7582698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808"/>
              </a:lnSpc>
              <a:buNone/>
            </a:pPr>
            <a:r>
              <a:rPr lang="en-US" sz="2700" kern="0" spc="108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QUE ISSO MUDA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9984938" y="5882640"/>
            <a:ext cx="133350" cy="133350"/>
          </a:xfrm>
          <a:prstGeom prst="ellipse">
            <a:avLst/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308788" y="5768340"/>
            <a:ext cx="6766597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83% das empresas repõem em até 2 meses — e acham que o problema foi resolvido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984938" y="6804660"/>
            <a:ext cx="133350" cy="133350"/>
          </a:xfrm>
          <a:prstGeom prst="ellipse">
            <a:avLst/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308788" y="6690360"/>
            <a:ext cx="6766597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custo invisível (ramp-up, sobrecarga da equipe, conhecimento perdido) se acumula de novo a cada ciclo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9984938" y="7726680"/>
            <a:ext cx="133350" cy="133350"/>
          </a:xfrm>
          <a:prstGeom prst="ellipse">
            <a:avLst/>
          </a:prstGeom>
          <a:solidFill>
            <a:srgbClr val="D8FF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308788" y="7612380"/>
            <a:ext cx="6766597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pergunta muda: de “quanto custa substituir” para “quanto pagamos para não reter”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990600" y="910590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Fonte: Instituto PROA — Pesquisa Trampolim ou Armadilha? (2026).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7D4E798-13A3-4547-81E9-1BEEE6CC6C02}"/>
              </a:ext>
            </a:extLst>
          </p:cNvPr>
          <p:cNvSpPr txBox="1"/>
          <p:nvPr/>
        </p:nvSpPr>
        <p:spPr>
          <a:xfrm>
            <a:off x="17816945" y="974448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  <a:latin typeface="Clash Grotesk" pitchFamily="50" charset="0"/>
              </a:rPr>
              <a:t>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37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952500" y="7239000"/>
            <a:ext cx="4381500" cy="4381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600" y="307086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kern="0" spc="288" dirty="0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DIAGNÓSTICO À AÇÃO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990600" y="3718560"/>
            <a:ext cx="12753975" cy="2324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6705"/>
              </a:lnSpc>
              <a:buNone/>
            </a:pPr>
            <a:r>
              <a:rPr lang="en-US" sz="900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As respostas do mercado</a:t>
            </a:r>
            <a:endParaRPr lang="en-US" sz="9000" dirty="0">
              <a:latin typeface="Clash Grotesk" pitchFamily="50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90600" y="6309360"/>
            <a:ext cx="12263438" cy="944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958"/>
              </a:lnSpc>
              <a:buNone/>
            </a:pPr>
            <a:r>
              <a:rPr lang="en-US" sz="2550" dirty="0">
                <a:solidFill>
                  <a:srgbClr val="EEF4F7">
                    <a:alpha val="90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contratação por volume e baixa qualificação se esgotou. Seis frentes estão redefinindo o jogo.</a:t>
            </a:r>
            <a:endParaRPr lang="en-US" sz="2550" dirty="0">
              <a:latin typeface="Clash Grotesk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87AD32E-2620-917D-ACBA-6F373FDDBE68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49500" y="-952500"/>
            <a:ext cx="4000500" cy="4000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600" y="3702368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kern="0" spc="288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ANTES DAS RESPOSTAS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90600" y="4350068"/>
            <a:ext cx="14144625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667"/>
              </a:lnSpc>
              <a:buNone/>
            </a:pPr>
            <a:r>
              <a:rPr lang="en-US" sz="78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Não há vilão nessa história</a:t>
            </a:r>
            <a:endParaRPr lang="en-US" sz="7800" dirty="0">
              <a:latin typeface="Clash Grotesk" pitchFamily="50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90600" y="5645468"/>
            <a:ext cx="12753975" cy="9772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8385"/>
              </a:lnSpc>
              <a:buNone/>
            </a:pPr>
            <a:r>
              <a:rPr lang="en-US" sz="25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jovem busca direção; a empresa entrega autonomia precoce. Há dois mundos que ainda não se falam — as seis respostas a seguir são, no fundo, mediação.</a:t>
            </a:r>
            <a:endParaRPr lang="en-US" sz="2550" dirty="0">
              <a:latin typeface="Clash Grotesk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8EDFAD8-FCED-F92E-9AD5-DAE6DF6B7CAD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762000"/>
            <a:ext cx="7943850" cy="7962900"/>
          </a:xfrm>
          <a:prstGeom prst="roundRect">
            <a:avLst>
              <a:gd name="adj" fmla="val 335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447800" y="1295400"/>
            <a:ext cx="773239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RESPOSTA 1 — FORMAR QUEM JÁ ESTÁ DENTRO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447800" y="1895475"/>
            <a:ext cx="7240334" cy="1126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9250"/>
              </a:lnSpc>
              <a:buNone/>
            </a:pPr>
            <a:r>
              <a:rPr lang="en-US" sz="42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Upskilling &amp; requalificação interna</a:t>
            </a:r>
            <a:endParaRPr lang="en-US" sz="4200" dirty="0">
              <a:latin typeface="Clash Grotesk" pitchFamily="50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47800" y="6591300"/>
            <a:ext cx="7240334" cy="163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09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44% das empresas brasileiras já priorizam upskilling e reskilling diante da escassez de talentos. Até 2030, projeta-se que 59% da força de trabalho global vai precisar de algum tipo de treinamento.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353550" y="762000"/>
            <a:ext cx="7943850" cy="7962900"/>
          </a:xfrm>
          <a:prstGeom prst="roundRect">
            <a:avLst>
              <a:gd name="adj" fmla="val 3357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810750" y="1295400"/>
            <a:ext cx="7240334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RESPOSTA 2 — PRODUTIVIDADE ACIMA DE HEADCOUNT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810750" y="2266950"/>
            <a:ext cx="7732395" cy="5820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9250"/>
              </a:lnSpc>
              <a:buNone/>
            </a:pPr>
            <a:r>
              <a:rPr lang="en-US" sz="420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IA e automação como alicerce</a:t>
            </a:r>
            <a:endParaRPr lang="en-US" sz="4200" dirty="0">
              <a:latin typeface="Clash Grotesk" pitchFamily="50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810750" y="6991350"/>
            <a:ext cx="7240334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093"/>
              </a:lnSpc>
              <a:buNone/>
            </a:pPr>
            <a:r>
              <a:rPr lang="en-US" sz="2250" dirty="0">
                <a:solidFill>
                  <a:srgbClr val="EEF4F7">
                    <a:alpha val="92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Deixaram de ser tendência de futuro e viraram estratégia de sobrevivência: fazem mais com o mesmo time, aliviando os gargalos onde faltam pessoas.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90600" y="910590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Fontes: ManpowerGroup, Escassez de Talentos (2026); Fórum Econômico Mundial, Future of Jobs (2025).</a:t>
            </a:r>
            <a:endParaRPr lang="en-US" sz="18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E64C874-25F5-D3AC-32AA-0D754A51777D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RESPOSTA 3 — RETER PARA NÃO TER QUE REPOR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4225588" cy="20197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469"/>
              </a:lnSpc>
              <a:buNone/>
            </a:pPr>
            <a:r>
              <a:rPr lang="en-US" sz="5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Empresas com permanência acima de 2 anos fazem três coisas que as demais raramente combinam.</a:t>
            </a:r>
            <a:endParaRPr lang="en-US" sz="5100" dirty="0">
              <a:latin typeface="Clash Grotesk" pitchFamily="50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90600" y="4520565"/>
            <a:ext cx="5206961" cy="4204335"/>
          </a:xfrm>
          <a:prstGeom prst="roundRect">
            <a:avLst>
              <a:gd name="adj" fmla="val 589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90650" y="4977765"/>
            <a:ext cx="484754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3333"/>
              </a:lnSpc>
              <a:buNone/>
            </a:pPr>
            <a:r>
              <a:rPr lang="en-US" sz="24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90650" y="5644515"/>
            <a:ext cx="4847546" cy="498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477"/>
              </a:lnSpc>
              <a:buNone/>
            </a:pPr>
            <a:r>
              <a:rPr lang="en-US" sz="34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Onboarding real</a:t>
            </a:r>
            <a:endParaRPr lang="en-US" sz="3450" dirty="0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90650" y="6314123"/>
            <a:ext cx="4539066" cy="1158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500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Alinhamento real de expectativas na entrevista. Reduz as saídas nos 90 primeiros dias.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40461" y="4520565"/>
            <a:ext cx="5206961" cy="4204335"/>
          </a:xfrm>
          <a:prstGeom prst="roundRect">
            <a:avLst>
              <a:gd name="adj" fmla="val 589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940511" y="4977765"/>
            <a:ext cx="484754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3333"/>
              </a:lnSpc>
              <a:buNone/>
            </a:pPr>
            <a:r>
              <a:rPr lang="en-US" sz="24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940511" y="5644515"/>
            <a:ext cx="4539066" cy="9582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477"/>
              </a:lnSpc>
              <a:buNone/>
            </a:pPr>
            <a:r>
              <a:rPr lang="en-US" sz="34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Ciclos curtos de feedback</a:t>
            </a:r>
            <a:endParaRPr lang="en-US" sz="3450" dirty="0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940511" y="6774180"/>
            <a:ext cx="4539066" cy="1531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2500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Reconhecimento frequente e crescimento visível. Seis meses sem sinal de progresso já é motivo para sair.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2090321" y="4520565"/>
            <a:ext cx="5206961" cy="4204335"/>
          </a:xfrm>
          <a:prstGeom prst="roundRect">
            <a:avLst>
              <a:gd name="adj" fmla="val 5890"/>
            </a:avLst>
          </a:prstGeom>
          <a:solidFill>
            <a:srgbClr val="D8FF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490371" y="4977765"/>
            <a:ext cx="4847546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3333"/>
              </a:lnSpc>
              <a:buNone/>
            </a:pP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03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490371" y="5644515"/>
            <a:ext cx="4847546" cy="4981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1477"/>
              </a:lnSpc>
              <a:buNone/>
            </a:pPr>
            <a:r>
              <a:rPr lang="en-US" sz="345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Liderança preparada</a:t>
            </a:r>
            <a:endParaRPr lang="en-US" sz="3450" dirty="0">
              <a:latin typeface="Clash Grotesk" pitchFamily="50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490371" y="6314123"/>
            <a:ext cx="4539066" cy="1158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500"/>
              </a:lnSpc>
              <a:buNone/>
            </a:pPr>
            <a:r>
              <a:rPr lang="en-US" sz="2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Diferenciam inexperiência de incompetência — o fator mais ligado à retenção, e o mais negligenciado.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90600" y="910590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Fonte: Instituto PROA — Pesquisa Trampolim ou Armadilha? (2026).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B11DBEA-CAEF-03E9-BC13-DB53A85A0487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6858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RESPOSTA 4 — REPENSAR A PROPOSTA DE VALOR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209675"/>
            <a:ext cx="14716125" cy="1211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250"/>
              </a:lnSpc>
              <a:buNone/>
            </a:pPr>
            <a:r>
              <a:rPr lang="en-US" sz="42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“O talento qualificado hoje escolhe onde quer trabalhar.” O poder de barganha virou de lado.</a:t>
            </a:r>
            <a:endParaRPr lang="en-US" sz="4200" dirty="0">
              <a:latin typeface="Clash Grotesk" pitchFamily="50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90600" y="2802255"/>
            <a:ext cx="5232321" cy="2354580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33500" y="3183255"/>
            <a:ext cx="5001173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517"/>
              </a:lnSpc>
              <a:buNone/>
            </a:pPr>
            <a:r>
              <a:rPr lang="en-US" sz="3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Salário &amp; carreira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33500" y="3735705"/>
            <a:ext cx="4682916" cy="1078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Salários de qualificados subiram acima da média. Bandas competitivas para perfis certos.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527721" y="2802255"/>
            <a:ext cx="5232440" cy="2354580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870621" y="3183255"/>
            <a:ext cx="5001304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517"/>
              </a:lnSpc>
              <a:buNone/>
            </a:pPr>
            <a:r>
              <a:rPr lang="en-US" sz="3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Flexibilidade real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870621" y="3735705"/>
            <a:ext cx="4683039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Modelo de trabalho, autonomia e propósito pesam tanto quanto remuneração.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2064960" y="2802255"/>
            <a:ext cx="5232440" cy="2354580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2407860" y="3183255"/>
            <a:ext cx="5001304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517"/>
              </a:lnSpc>
              <a:buNone/>
            </a:pPr>
            <a:r>
              <a:rPr lang="en-US" sz="3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Cultura &amp; pertencimento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407860" y="3735705"/>
            <a:ext cx="4683039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973"/>
              </a:lnSpc>
              <a:buNone/>
            </a:pPr>
            <a:r>
              <a:rPr lang="en-US" sz="19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Ambiente e valores tornaram-se fator de atração e de retenção.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90600" y="7410450"/>
            <a:ext cx="16306800" cy="2114550"/>
          </a:xfrm>
          <a:prstGeom prst="roundRect">
            <a:avLst>
              <a:gd name="adj" fmla="val 12613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428750" y="8096250"/>
            <a:ext cx="313944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RESPOSTA 5 — NOVAS PORTAS DE ENTRADA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010150" y="7867650"/>
            <a:ext cx="12204573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2093"/>
              </a:lnSpc>
              <a:buNone/>
            </a:pPr>
            <a:r>
              <a:rPr lang="en-US" sz="225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Aprendizagem, estágio e formação técnica como pontes: 708 mil aprendizes contratados (mar/2026). É a via mais eficaz de transição da escola para o trabalho — e o ponto cego de quem só busca gente pronta.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935EE6E-67AB-0069-A8BC-A396C8141DCC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APLICAÇÃO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5192375" cy="7375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9126"/>
              </a:lnSpc>
              <a:buNone/>
            </a:pPr>
            <a:r>
              <a:rPr lang="en-US" sz="54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Três portas que já formam jovens</a:t>
            </a:r>
            <a:endParaRPr lang="en-US" sz="54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194917"/>
            <a:ext cx="17937480" cy="449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Caminhos que já existem — e podem ganhar muito mais escala.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50" name="Shape 50"/>
          <p:cNvSpPr/>
          <p:nvPr/>
        </p:nvSpPr>
        <p:spPr>
          <a:xfrm>
            <a:off x="990600" y="4600000"/>
            <a:ext cx="5206961" cy="4500000"/>
          </a:xfrm>
          <a:prstGeom prst="roundRect">
            <a:avLst>
              <a:gd name="adj" fmla="val 65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51" name="Text 51"/>
          <p:cNvSpPr/>
          <p:nvPr/>
        </p:nvSpPr>
        <p:spPr>
          <a:xfrm>
            <a:off x="1390600" y="5050000"/>
            <a:ext cx="4506961" cy="7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44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708 mil</a:t>
            </a:r>
            <a:endParaRPr lang="en-US" sz="4400" dirty="0">
              <a:latin typeface="Clash Grotesk" pitchFamily="50" charset="0"/>
            </a:endParaRPr>
          </a:p>
        </p:txBody>
      </p:sp>
      <p:sp>
        <p:nvSpPr>
          <p:cNvPr id="52" name="Text 52"/>
          <p:cNvSpPr/>
          <p:nvPr/>
        </p:nvSpPr>
        <p:spPr>
          <a:xfrm>
            <a:off x="1390600" y="5900000"/>
            <a:ext cx="4506961" cy="9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Estágio e aprendizagem</a:t>
            </a:r>
            <a:endParaRPr lang="en-US" sz="2800" dirty="0">
              <a:latin typeface="Clash Grotesk" pitchFamily="50" charset="0"/>
            </a:endParaRPr>
          </a:p>
        </p:txBody>
      </p:sp>
      <p:sp>
        <p:nvSpPr>
          <p:cNvPr id="53" name="Text 53"/>
          <p:cNvSpPr/>
          <p:nvPr/>
        </p:nvSpPr>
        <p:spPr>
          <a:xfrm>
            <a:off x="1390600" y="6550000"/>
            <a:ext cx="4406961" cy="15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9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708 mil aprendizes contratados (mar/2026). Toda vaga bem desenhada é uma ponte a mais entre currículo e mercado.</a:t>
            </a:r>
            <a:endParaRPr lang="en-US" sz="1900" dirty="0">
              <a:latin typeface="Clash Grotesk" pitchFamily="50" charset="0"/>
            </a:endParaRPr>
          </a:p>
        </p:txBody>
      </p:sp>
      <p:sp>
        <p:nvSpPr>
          <p:cNvPr id="54" name="Shape 54"/>
          <p:cNvSpPr/>
          <p:nvPr/>
        </p:nvSpPr>
        <p:spPr>
          <a:xfrm>
            <a:off x="6540461" y="4600000"/>
            <a:ext cx="5206961" cy="4500000"/>
          </a:xfrm>
          <a:prstGeom prst="roundRect">
            <a:avLst>
              <a:gd name="adj" fmla="val 65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55" name="Text 55"/>
          <p:cNvSpPr/>
          <p:nvPr/>
        </p:nvSpPr>
        <p:spPr>
          <a:xfrm>
            <a:off x="6940461" y="5050000"/>
            <a:ext cx="4506961" cy="7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44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30 mil</a:t>
            </a:r>
            <a:endParaRPr lang="en-US" sz="4400" dirty="0">
              <a:latin typeface="Clash Grotesk" pitchFamily="50" charset="0"/>
            </a:endParaRPr>
          </a:p>
        </p:txBody>
      </p:sp>
      <p:sp>
        <p:nvSpPr>
          <p:cNvPr id="56" name="Text 56"/>
          <p:cNvSpPr/>
          <p:nvPr/>
        </p:nvSpPr>
        <p:spPr>
          <a:xfrm>
            <a:off x="6940461" y="5900000"/>
            <a:ext cx="4506961" cy="9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Qualificação profissional</a:t>
            </a:r>
            <a:endParaRPr lang="en-US" sz="2800" dirty="0">
              <a:latin typeface="Clash Grotesk" pitchFamily="50" charset="0"/>
            </a:endParaRPr>
          </a:p>
        </p:txBody>
      </p:sp>
      <p:sp>
        <p:nvSpPr>
          <p:cNvPr id="57" name="Text 57"/>
          <p:cNvSpPr/>
          <p:nvPr/>
        </p:nvSpPr>
        <p:spPr>
          <a:xfrm>
            <a:off x="6940461" y="6550000"/>
            <a:ext cx="4406961" cy="15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9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Como no modelo do Instituto PROA: formação técnica e comportamental que não depende de estágio ou aprendizagem — chega ao jovem antes de existir uma vaga.</a:t>
            </a:r>
            <a:endParaRPr lang="en-US" sz="1900" dirty="0">
              <a:latin typeface="Clash Grotesk" pitchFamily="50" charset="0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12090321" y="4600000"/>
            <a:ext cx="5206961" cy="4500000"/>
          </a:xfrm>
          <a:prstGeom prst="roundRect">
            <a:avLst>
              <a:gd name="adj" fmla="val 652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59" name="Text 59"/>
          <p:cNvSpPr/>
          <p:nvPr/>
        </p:nvSpPr>
        <p:spPr>
          <a:xfrm>
            <a:off x="12490321" y="5050000"/>
            <a:ext cx="4506961" cy="7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44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59%</a:t>
            </a:r>
            <a:endParaRPr lang="en-US" sz="4400" dirty="0">
              <a:latin typeface="Clash Grotesk" pitchFamily="50" charset="0"/>
            </a:endParaRPr>
          </a:p>
        </p:txBody>
      </p:sp>
      <p:sp>
        <p:nvSpPr>
          <p:cNvPr id="60" name="Text 60"/>
          <p:cNvSpPr/>
          <p:nvPr/>
        </p:nvSpPr>
        <p:spPr>
          <a:xfrm>
            <a:off x="12490321" y="5900000"/>
            <a:ext cx="4506961" cy="9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Educação corporativa</a:t>
            </a:r>
            <a:endParaRPr lang="en-US" sz="2800" dirty="0">
              <a:latin typeface="Clash Grotesk" pitchFamily="50" charset="0"/>
            </a:endParaRPr>
          </a:p>
        </p:txBody>
      </p:sp>
      <p:sp>
        <p:nvSpPr>
          <p:cNvPr id="61" name="Text 61"/>
          <p:cNvSpPr/>
          <p:nvPr/>
        </p:nvSpPr>
        <p:spPr>
          <a:xfrm>
            <a:off x="12490321" y="6550000"/>
            <a:ext cx="4406961" cy="15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9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44% das empresas já priorizam capacitação interna, e 59% vai precisar de treinamento até 2030 — a mesma estrutura pode também formar jovens, não só quem já está empregado.</a:t>
            </a:r>
            <a:endParaRPr lang="en-US" sz="1900" dirty="0">
              <a:latin typeface="Clash Grotesk" pitchFamily="50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E70E8F3-768A-B6AD-1731-B513A172A45C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63750" y="7143750"/>
            <a:ext cx="4572000" cy="4572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600" y="3263265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kern="0" spc="288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CAMINHOS PARA QUEM AINDA NÃO TEVE A CHANCE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90600" y="3949065"/>
            <a:ext cx="17937480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667"/>
              </a:lnSpc>
              <a:buNone/>
            </a:pPr>
            <a:r>
              <a:rPr lang="en-US" sz="78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Não falta caminho, falta escala</a:t>
            </a:r>
            <a:endParaRPr lang="en-US" sz="7800" dirty="0">
              <a:latin typeface="Clash Grotesk" pitchFamily="50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90600" y="5282565"/>
            <a:ext cx="14668500" cy="582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1719"/>
              </a:lnSpc>
              <a:buNone/>
            </a:pPr>
            <a:r>
              <a:rPr lang="en-US" sz="33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Aprendizagem + estágio + educação técnica + acompanhamento = </a:t>
            </a:r>
            <a:r>
              <a:rPr lang="en-US" sz="3300" dirty="0">
                <a:solidFill>
                  <a:srgbClr val="111111"/>
                </a:solidFill>
                <a:highlight>
                  <a:srgbClr val="D8FF00"/>
                </a:highlight>
                <a:latin typeface="Clash Grotesk" pitchFamily="50" charset="0"/>
                <a:ea typeface="Arial" pitchFamily="34" charset="-122"/>
                <a:cs typeface="Arial" pitchFamily="34" charset="-120"/>
              </a:rPr>
              <a:t>emprego real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990600" y="6170295"/>
            <a:ext cx="12753975" cy="891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4444"/>
              </a:lnSpc>
              <a:buNone/>
            </a:pPr>
            <a:r>
              <a:rPr lang="en-US" sz="24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Nenhum desses caminhos funciona isolado — a mesma lógica decide se a próxima resposta, a sexta, funciona em escala.</a:t>
            </a:r>
            <a:endParaRPr lang="en-US" sz="2400" dirty="0">
              <a:latin typeface="Clash Grotesk" pitchFamily="50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A9B955F-8717-5D48-20AB-2339F7F83400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RESPOSTA 6 — FORMAR O TALENTO QUE AINDA NÃO EXISTE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13735050" cy="13592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469"/>
              </a:lnSpc>
              <a:buNone/>
            </a:pPr>
            <a:r>
              <a:rPr lang="en-US" sz="51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Há um reservatório de talento sendo desperdiçado — e ele tem endereço.</a:t>
            </a:r>
            <a:endParaRPr lang="en-US" sz="5100" dirty="0">
              <a:latin typeface="Clash Grotesk" pitchFamily="50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90600" y="4791075"/>
            <a:ext cx="8302109" cy="2462213"/>
          </a:xfrm>
          <a:prstGeom prst="roundRect">
            <a:avLst>
              <a:gd name="adj" fmla="val 10832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09700" y="5248275"/>
            <a:ext cx="8210300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667"/>
              </a:lnSpc>
              <a:buNone/>
            </a:pPr>
            <a:r>
              <a:rPr lang="en-US" sz="7800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6,2 milhões</a:t>
            </a:r>
            <a:endParaRPr lang="en-US" sz="7800" dirty="0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09700" y="6410325"/>
            <a:ext cx="8210300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EEF4F7">
                    <a:alpha val="92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de jovens de 14 a 24 anos não estudam nem trabalham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90600" y="7519988"/>
            <a:ext cx="8551172" cy="1118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2025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Só 12% dos jovens ocupados estão em funções técnicas. A maioria segue em vagas de baixa qualificação e alta rotatividade — 52% dos adolescentes trocam de emprego em menos de um ano.</a:t>
            </a:r>
            <a:endParaRPr lang="en-US" sz="2025" dirty="0">
              <a:latin typeface="Clash Grotesk" pitchFamily="50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9749909" y="4791075"/>
            <a:ext cx="7547491" cy="3971925"/>
          </a:xfrm>
          <a:prstGeom prst="roundRect">
            <a:avLst>
              <a:gd name="adj" fmla="val 671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169010" y="5248275"/>
            <a:ext cx="7380220" cy="609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310"/>
              </a:lnSpc>
              <a:buNone/>
            </a:pPr>
            <a:r>
              <a:rPr lang="en-US" sz="30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ponte é formação + parceria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0169010" y="6162675"/>
            <a:ext cx="133350" cy="133350"/>
          </a:xfrm>
          <a:prstGeom prst="ellipse">
            <a:avLst/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492860" y="6048375"/>
            <a:ext cx="6577004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2025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Formar jovens com a qualificação real que o mercado demanda</a:t>
            </a:r>
            <a:endParaRPr lang="en-US" sz="2025" dirty="0">
              <a:latin typeface="Clash Grotesk" pitchFamily="50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0169010" y="7111365"/>
            <a:ext cx="133350" cy="133350"/>
          </a:xfrm>
          <a:prstGeom prst="ellipse">
            <a:avLst/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492860" y="6997065"/>
            <a:ext cx="6577004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2025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Conectar essa formação diretamente à porta das empresas</a:t>
            </a:r>
            <a:endParaRPr lang="en-US" sz="2025" dirty="0">
              <a:latin typeface="Clash Grotesk" pitchFamily="50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0169010" y="8060055"/>
            <a:ext cx="133350" cy="133350"/>
          </a:xfrm>
          <a:prstGeom prst="ellipse">
            <a:avLst/>
          </a:prstGeom>
          <a:solidFill>
            <a:srgbClr val="D8FF00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492860" y="7945755"/>
            <a:ext cx="6276546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2025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Acompanhar a permanência — não só a contratação</a:t>
            </a:r>
            <a:endParaRPr lang="en-US" sz="2025" dirty="0">
              <a:latin typeface="Clash Grotesk" pitchFamily="50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990600" y="910590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Fontes: MTE — Diagnóstico da Juventude Brasileira (PNAD Contínua, 1º tri 2026); RAIS 2025.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291D716-E0C6-FB71-BBBD-7EB032715245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762000"/>
            <a:ext cx="9853565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PROVA DE CONCEITO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990600" y="1304925"/>
            <a:ext cx="9853565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379"/>
              </a:lnSpc>
              <a:buNone/>
            </a:pPr>
            <a:r>
              <a:rPr lang="en-US" sz="54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Isso já está em movimento</a:t>
            </a:r>
            <a:endParaRPr lang="en-US" sz="5400" dirty="0">
              <a:latin typeface="Clash Grotesk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90600" y="2181225"/>
            <a:ext cx="9853565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Resposta 6 não é hipótese — é o que o Instituto PROA opera desde 2007.</a:t>
            </a:r>
            <a:endParaRPr lang="en-US" sz="2250" dirty="0">
              <a:latin typeface="Clash Grotesk" pitchFamily="50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9094" y="762000"/>
            <a:ext cx="1688306" cy="4572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90600" y="4133850"/>
            <a:ext cx="7547372" cy="4629150"/>
          </a:xfrm>
          <a:prstGeom prst="roundRect">
            <a:avLst>
              <a:gd name="adj" fmla="val 576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428750" y="4629150"/>
            <a:ext cx="7338179" cy="1295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7302"/>
              </a:lnSpc>
              <a:buNone/>
            </a:pPr>
            <a:r>
              <a:rPr lang="en-US" sz="9900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30.000</a:t>
            </a:r>
            <a:endParaRPr lang="en-US" sz="9900" dirty="0">
              <a:latin typeface="Clash Grotesk" pitchFamily="50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428750" y="6076950"/>
            <a:ext cx="6871204" cy="809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jovens formados em 12 estados brasileiros desde a fundação</a:t>
            </a:r>
            <a:endParaRPr lang="en-US" sz="2250" dirty="0">
              <a:latin typeface="Clash Grotesk" pitchFamily="50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428750" y="7115175"/>
            <a:ext cx="6871204" cy="1118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154"/>
              </a:lnSpc>
              <a:buNone/>
            </a:pPr>
            <a:r>
              <a:rPr lang="en-US" sz="2025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70% mulheres, 70% pretos e pardos, baixa renda, vindos da escola pública — o retrato do jovem que o mercado ainda não aprendeu a ver.</a:t>
            </a:r>
            <a:endParaRPr lang="en-US" sz="2025" dirty="0">
              <a:latin typeface="Clash Grotesk" pitchFamily="50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995172" y="4133850"/>
            <a:ext cx="9132451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808"/>
              </a:lnSpc>
              <a:buNone/>
            </a:pPr>
            <a:r>
              <a:rPr lang="en-US" sz="2700" kern="0" spc="108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TRAJETÓRIA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995172" y="4857750"/>
            <a:ext cx="8302228" cy="1162050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319022" y="5124450"/>
            <a:ext cx="1571625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33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2007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1014472" y="5231606"/>
            <a:ext cx="3524369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464"/>
              </a:lnSpc>
              <a:buNone/>
            </a:pPr>
            <a:r>
              <a:rPr lang="en-US" sz="2175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fundação do Instituto PROA</a:t>
            </a:r>
            <a:endParaRPr lang="en-US" sz="2175" dirty="0">
              <a:latin typeface="Clash Grotesk" pitchFamily="50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8995172" y="6229350"/>
            <a:ext cx="8302228" cy="1162050"/>
          </a:xfrm>
          <a:prstGeom prst="roundRect">
            <a:avLst>
              <a:gd name="adj" fmla="val 1639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9319022" y="6496050"/>
            <a:ext cx="1571625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3300" dirty="0">
                <a:solidFill>
                  <a:srgbClr val="26A1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2021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1014472" y="6603206"/>
            <a:ext cx="4528899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464"/>
              </a:lnSpc>
              <a:buNone/>
            </a:pPr>
            <a:r>
              <a:rPr lang="en-US" sz="2175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8.500 jovens formados em SP e RJ</a:t>
            </a:r>
            <a:endParaRPr lang="en-US" sz="2175" dirty="0">
              <a:latin typeface="Clash Grotesk" pitchFamily="50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8995172" y="7600950"/>
            <a:ext cx="8302228" cy="1162050"/>
          </a:xfrm>
          <a:prstGeom prst="roundRect">
            <a:avLst>
              <a:gd name="adj" fmla="val 16393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9319022" y="7867650"/>
            <a:ext cx="1571625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906"/>
              </a:lnSpc>
              <a:buNone/>
            </a:pPr>
            <a:r>
              <a:rPr lang="en-US" sz="3300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2030</a:t>
            </a:r>
            <a:endParaRPr lang="en-US" sz="3300" dirty="0">
              <a:latin typeface="Clash Grotesk" pitchFamily="50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1014472" y="7974806"/>
            <a:ext cx="4352353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9464"/>
              </a:lnSpc>
              <a:buNone/>
            </a:pPr>
            <a:r>
              <a:rPr lang="en-US" sz="2175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meta de 110.000 jovens formados</a:t>
            </a:r>
            <a:endParaRPr lang="en-US" sz="2175" dirty="0">
              <a:latin typeface="Clash Grotesk" pitchFamily="50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990600" y="9105900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Fonte: Instituto PROA.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F63B4B78-8C57-F8BA-C4E7-131034281296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600" y="685800"/>
            <a:ext cx="1793748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kern="0" spc="273" dirty="0">
                <a:solidFill>
                  <a:srgbClr val="373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SÍNTESE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990600" y="1209675"/>
            <a:ext cx="1793748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6735"/>
              </a:lnSpc>
              <a:buNone/>
            </a:pPr>
            <a:r>
              <a:rPr lang="en-US" sz="5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fica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990600" y="2009775"/>
            <a:ext cx="17937480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505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apagão é estrutural — mas as respostas já existem e se somam.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990600" y="4044315"/>
            <a:ext cx="5257800" cy="2787015"/>
          </a:xfrm>
          <a:prstGeom prst="roundRect">
            <a:avLst>
              <a:gd name="adj" fmla="val 820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14450" y="4406265"/>
            <a:ext cx="507111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314450" y="4930140"/>
            <a:ext cx="5071110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865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É estrutura, não crise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314450" y="5442585"/>
            <a:ext cx="5071110" cy="371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528"/>
              </a:lnSpc>
              <a:buNone/>
            </a:pPr>
            <a:r>
              <a:rPr lang="en-US" sz="1875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~80% há 4 anos. Esperar passar não é plano.</a:t>
            </a:r>
            <a:endParaRPr lang="en-US" sz="1875" dirty="0">
              <a:latin typeface="Clash Grotesk" pitchFamily="50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515100" y="4044315"/>
            <a:ext cx="5257800" cy="2787015"/>
          </a:xfrm>
          <a:prstGeom prst="roundRect">
            <a:avLst>
              <a:gd name="adj" fmla="val 820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838950" y="4406265"/>
            <a:ext cx="507111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838950" y="4930140"/>
            <a:ext cx="5071110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865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Formar vale mais que caçar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838950" y="5442585"/>
            <a:ext cx="47484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528"/>
              </a:lnSpc>
              <a:buNone/>
            </a:pPr>
            <a:r>
              <a:rPr lang="en-US" sz="1875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Upskilling interno e produtividade acima de headcount.</a:t>
            </a:r>
            <a:endParaRPr lang="en-US" sz="1875" dirty="0">
              <a:latin typeface="Clash Grotesk" pitchFamily="50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2039600" y="4044315"/>
            <a:ext cx="5257800" cy="2787015"/>
          </a:xfrm>
          <a:prstGeom prst="roundRect">
            <a:avLst>
              <a:gd name="adj" fmla="val 820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363450" y="4406265"/>
            <a:ext cx="507111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363450" y="4930140"/>
            <a:ext cx="4748403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865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Reter custa menos que substituir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2363450" y="5802630"/>
            <a:ext cx="47484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528"/>
              </a:lnSpc>
              <a:buNone/>
            </a:pPr>
            <a:r>
              <a:rPr lang="en-US" sz="1875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18,4% das saídas são evitáveis — e custam caro em silêncio.</a:t>
            </a:r>
            <a:endParaRPr lang="en-US" sz="1875" dirty="0">
              <a:latin typeface="Clash Grotesk" pitchFamily="50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90600" y="7098030"/>
            <a:ext cx="5257800" cy="2426970"/>
          </a:xfrm>
          <a:prstGeom prst="roundRect">
            <a:avLst>
              <a:gd name="adj" fmla="val 941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14450" y="7459980"/>
            <a:ext cx="507111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04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14450" y="7983855"/>
            <a:ext cx="5071110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865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Nem toda saída é fracasso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314450" y="8496300"/>
            <a:ext cx="47484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528"/>
              </a:lnSpc>
              <a:buNone/>
            </a:pPr>
            <a:r>
              <a:rPr lang="en-US" sz="1875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Autonomia real separa o trampolim da armadilha.</a:t>
            </a:r>
            <a:endParaRPr lang="en-US" sz="1875" dirty="0">
              <a:latin typeface="Clash Grotesk" pitchFamily="50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515100" y="7098030"/>
            <a:ext cx="5257800" cy="2426970"/>
          </a:xfrm>
          <a:prstGeom prst="roundRect">
            <a:avLst>
              <a:gd name="adj" fmla="val 941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838950" y="7459980"/>
            <a:ext cx="507111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dirty="0">
                <a:solidFill>
                  <a:srgbClr val="94A1A6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05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838950" y="7983855"/>
            <a:ext cx="5071110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865"/>
              </a:lnSpc>
              <a:buNone/>
            </a:pPr>
            <a:r>
              <a:rPr lang="en-US" sz="27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 talento escolhe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838950" y="8496300"/>
            <a:ext cx="47484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528"/>
              </a:lnSpc>
              <a:buNone/>
            </a:pPr>
            <a:r>
              <a:rPr lang="en-US" sz="1875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Proposta de valor — salário, flexibilidade, cultura.</a:t>
            </a:r>
            <a:endParaRPr lang="en-US" sz="1875" dirty="0">
              <a:latin typeface="Clash Grotesk" pitchFamily="50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2039600" y="7098030"/>
            <a:ext cx="5257800" cy="2426970"/>
          </a:xfrm>
          <a:prstGeom prst="roundRect">
            <a:avLst>
              <a:gd name="adj" fmla="val 9419"/>
            </a:avLst>
          </a:prstGeom>
          <a:solidFill>
            <a:srgbClr val="3737FF"/>
          </a:solidFill>
          <a:ln/>
        </p:spPr>
        <p:txBody>
          <a:bodyPr/>
          <a:lstStyle/>
          <a:p>
            <a:endParaRPr lang="pt-BR">
              <a:latin typeface="Clash Grotesk" pitchFamily="50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2363450" y="7459980"/>
            <a:ext cx="5071110" cy="409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06</a:t>
            </a:r>
            <a:endParaRPr lang="en-US" sz="1950" dirty="0">
              <a:latin typeface="Clash Grotesk" pitchFamily="50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2363450" y="7983855"/>
            <a:ext cx="5071110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0865"/>
              </a:lnSpc>
              <a:buNone/>
            </a:pPr>
            <a:r>
              <a:rPr lang="en-US" sz="270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A ponte é a juventude</a:t>
            </a:r>
            <a:endParaRPr lang="en-US" sz="2700" dirty="0">
              <a:latin typeface="Clash Grotesk" pitchFamily="50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2363450" y="8496300"/>
            <a:ext cx="4748403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1528"/>
              </a:lnSpc>
              <a:buNone/>
            </a:pPr>
            <a:r>
              <a:rPr lang="en-US" sz="1875" dirty="0">
                <a:solidFill>
                  <a:srgbClr val="EEF4F7">
                    <a:alpha val="92000"/>
                  </a:srgbClr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6,2 mi de jovens são a resposta que o mercado ignora.</a:t>
            </a:r>
            <a:endParaRPr lang="en-US" sz="1875" dirty="0">
              <a:latin typeface="Clash Grotesk" pitchFamily="50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4EF4CAF4-7284-3CD5-3C17-C37A4209192F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E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66750" y="-857250"/>
            <a:ext cx="3810000" cy="3810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0600" y="3123247"/>
            <a:ext cx="1793748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32353"/>
              </a:lnSpc>
              <a:buNone/>
            </a:pPr>
            <a:r>
              <a:rPr lang="en-US" sz="1800" kern="0" spc="288" dirty="0">
                <a:solidFill>
                  <a:srgbClr val="3737FF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MAIS DO QUE NÚMEROS</a:t>
            </a:r>
            <a:endParaRPr lang="en-US" sz="1800" dirty="0">
              <a:latin typeface="Clash Grotesk" pitchFamily="50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90600" y="3847147"/>
            <a:ext cx="15206662" cy="25736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0933"/>
              </a:lnSpc>
              <a:buNone/>
            </a:pPr>
            <a:r>
              <a:rPr lang="en-US" sz="3900" dirty="0">
                <a:solidFill>
                  <a:srgbClr val="11111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“A inscrição no PROA foi um ponto de virada na minha vida. Fui acolhida e comecei a ver que poderia mudar a minha realidade. O curso me deu o apoio que eu precisava para persistir e chegar ao final. Minha passagem pelo PROA impactou todos ao meu redor.”</a:t>
            </a:r>
            <a:endParaRPr lang="en-US" sz="3900" dirty="0">
              <a:latin typeface="Clash Grotesk" pitchFamily="50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990600" y="6763703"/>
            <a:ext cx="17937480" cy="4381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250"/>
              </a:lnSpc>
              <a:buNone/>
            </a:pPr>
            <a:r>
              <a:rPr lang="en-US" sz="2100" dirty="0">
                <a:solidFill>
                  <a:srgbClr val="505B61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Karen Santos Gomes • jovem PROA</a:t>
            </a:r>
            <a:endParaRPr lang="en-US" sz="2100" dirty="0">
              <a:latin typeface="Clash Grotesk" pitchFamily="50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E87930D-AF1B-5DB8-F810-B0877DEB410C}"/>
              </a:ext>
            </a:extLst>
          </p:cNvPr>
          <p:cNvSpPr txBox="1"/>
          <p:nvPr/>
        </p:nvSpPr>
        <p:spPr>
          <a:xfrm>
            <a:off x="17816945" y="974448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>
                    <a:lumMod val="75000"/>
                  </a:schemeClr>
                </a:solidFill>
              </a:rPr>
              <a:t>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373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990600" y="3886676"/>
            <a:ext cx="14716125" cy="251376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358"/>
              </a:lnSpc>
              <a:buNone/>
            </a:pPr>
            <a:r>
              <a:rPr lang="en-US" sz="570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“O apagão não se resolve disputando quem já está pronto — </a:t>
            </a:r>
            <a:r>
              <a:rPr lang="en-US" sz="5700" dirty="0">
                <a:solidFill>
                  <a:srgbClr val="D8FF00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mas formando quem ainda não teve a chance.”</a:t>
            </a:r>
            <a:endParaRPr lang="en-US" sz="5700" dirty="0">
              <a:latin typeface="Clash Grotesk" pitchFamily="50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990600" y="6636327"/>
            <a:ext cx="5226439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3333"/>
              </a:lnSpc>
              <a:buNone/>
            </a:pPr>
            <a:r>
              <a:rPr lang="en-US" sz="3000" dirty="0" err="1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Obrigado</a:t>
            </a:r>
            <a:r>
              <a:rPr lang="en-US" sz="3000" dirty="0">
                <a:solidFill>
                  <a:srgbClr val="EEF4F7"/>
                </a:solidFill>
                <a:latin typeface="Clash Grotesk" pitchFamily="50" charset="0"/>
                <a:ea typeface="Arial" pitchFamily="34" charset="-122"/>
                <a:cs typeface="Arial" pitchFamily="34" charset="-120"/>
              </a:rPr>
              <a:t>. — Instituto PROA</a:t>
            </a:r>
            <a:endParaRPr lang="en-US" sz="3000" dirty="0">
              <a:latin typeface="Clash Grotesk" pitchFamily="50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13231701" y="9542319"/>
            <a:ext cx="5689279" cy="23656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3000" dirty="0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Mais </a:t>
            </a:r>
            <a:r>
              <a:rPr lang="en-US" sz="3000" dirty="0" err="1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</a:t>
            </a:r>
            <a:r>
              <a:rPr lang="en-US" sz="3000" dirty="0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000" dirty="0" err="1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empregos</a:t>
            </a:r>
            <a:r>
              <a:rPr lang="en-US" sz="3000" dirty="0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3000" dirty="0" err="1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Futuros</a:t>
            </a:r>
            <a:r>
              <a:rPr lang="en-US" sz="3000" dirty="0">
                <a:solidFill>
                  <a:srgbClr val="D8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000" dirty="0"/>
          </a:p>
        </p:txBody>
      </p:sp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8044E442-B2FD-A36D-7655-F29F68E6E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17" y="460663"/>
            <a:ext cx="3082353" cy="8347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2284</Words>
  <Application>Microsoft Office PowerPoint</Application>
  <PresentationFormat>Personalizar</PresentationFormat>
  <Paragraphs>277</Paragraphs>
  <Slides>24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Arial</vt:lpstr>
      <vt:lpstr>Clash Grotesk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Regiane Tofanello Costa</cp:lastModifiedBy>
  <cp:revision>3</cp:revision>
  <dcterms:created xsi:type="dcterms:W3CDTF">2026-08-18T12:15:00Z</dcterms:created>
  <dcterms:modified xsi:type="dcterms:W3CDTF">2026-08-18T19:58:57Z</dcterms:modified>
</cp:coreProperties>
</file>