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8" r:id="rId28"/>
    <p:sldId id="285" r:id="rId29"/>
    <p:sldId id="286" r:id="rId30"/>
    <p:sldId id="287" r:id="rId31"/>
  </p:sldIdLst>
  <p:sldSz cx="18288000" cy="10287000"/>
  <p:notesSz cx="6858000" cy="9144000"/>
  <p:embeddedFontLst>
    <p:embeddedFont>
      <p:font typeface="Times New Roman Bold" panose="020B0604020202020204" charset="0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Times New Roman Italics" panose="020B0604020202020204" charset="0"/>
      <p:regular r:id="rId38"/>
    </p:embeddedFont>
    <p:embeddedFont>
      <p:font typeface="Times New Roman" panose="02020603050405020304" pitchFamily="18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14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17.08.2026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no</a:t>
            </a:r>
          </a:p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hyperlink" Target="https://www.instagram.com/reels/DZ-mT2zjsiM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1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jpeg"/><Relationship Id="rId7" Type="http://schemas.openxmlformats.org/officeDocument/2006/relationships/image" Target="../media/image2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2.sv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2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sv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sv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sv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12" Type="http://schemas.openxmlformats.org/officeDocument/2006/relationships/image" Target="../media/image5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11" Type="http://schemas.openxmlformats.org/officeDocument/2006/relationships/image" Target="../media/image46.png"/><Relationship Id="rId5" Type="http://schemas.openxmlformats.org/officeDocument/2006/relationships/image" Target="../media/image43.png"/><Relationship Id="rId10" Type="http://schemas.openxmlformats.org/officeDocument/2006/relationships/image" Target="../media/image57.svg"/><Relationship Id="rId4" Type="http://schemas.openxmlformats.org/officeDocument/2006/relationships/image" Target="../media/image51.sv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F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60" r="-1" b="-925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101F44">
                <a:alpha val="60784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371600" y="2834640"/>
            <a:ext cx="2011680" cy="164592"/>
            <a:chOff x="0" y="0"/>
            <a:chExt cx="2682240" cy="219456"/>
          </a:xfrm>
        </p:grpSpPr>
        <p:sp>
          <p:nvSpPr>
            <p:cNvPr id="7" name="Freeform 7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2682240" cy="219456"/>
            </a:xfrm>
            <a:custGeom>
              <a:avLst/>
              <a:gdLst/>
              <a:ahLst/>
              <a:cxnLst/>
              <a:rect l="l" t="t" r="r" b="b"/>
              <a:pathLst>
                <a:path w="2682240" h="219456">
                  <a:moveTo>
                    <a:pt x="0" y="0"/>
                  </a:moveTo>
                  <a:lnTo>
                    <a:pt x="2682240" y="0"/>
                  </a:lnTo>
                  <a:lnTo>
                    <a:pt x="2682240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96BF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371600" y="3383280"/>
            <a:ext cx="11338560" cy="640080"/>
            <a:chOff x="0" y="0"/>
            <a:chExt cx="15118080" cy="8534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118080" cy="853440"/>
            </a:xfrm>
            <a:custGeom>
              <a:avLst/>
              <a:gdLst/>
              <a:ahLst/>
              <a:cxnLst/>
              <a:rect l="l" t="t" r="r" b="b"/>
              <a:pathLst>
                <a:path w="15118080" h="853440">
                  <a:moveTo>
                    <a:pt x="0" y="0"/>
                  </a:moveTo>
                  <a:lnTo>
                    <a:pt x="15118080" y="0"/>
                  </a:lnTo>
                  <a:lnTo>
                    <a:pt x="1511808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5163" b="-295163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5118080" cy="8724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120"/>
                </a:lnSpc>
              </a:pPr>
              <a:r>
                <a:rPr lang="en-US" sz="2600" spc="399">
                  <a:solidFill>
                    <a:srgbClr val="96B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Fórum Nacional de Carreiras 2026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71600" y="7572214"/>
            <a:ext cx="11338560" cy="1440594"/>
            <a:chOff x="0" y="0"/>
            <a:chExt cx="15118080" cy="19207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18080" cy="1920792"/>
            </a:xfrm>
            <a:custGeom>
              <a:avLst/>
              <a:gdLst/>
              <a:ahLst/>
              <a:cxnLst/>
              <a:rect l="l" t="t" r="r" b="b"/>
              <a:pathLst>
                <a:path w="15118080" h="1920792">
                  <a:moveTo>
                    <a:pt x="0" y="0"/>
                  </a:moveTo>
                  <a:lnTo>
                    <a:pt x="15118080" y="0"/>
                  </a:lnTo>
                  <a:lnTo>
                    <a:pt x="15118080" y="1920792"/>
                  </a:lnTo>
                  <a:lnTo>
                    <a:pt x="0" y="19207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1146" b="-7557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5118080" cy="19398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AEB9D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Profª Dra Adriane M. S. Pelissoni • Coord. Carreiras, egressos e vida estudantil</a:t>
              </a:r>
            </a:p>
            <a:p>
              <a:pPr algn="l">
                <a:lnSpc>
                  <a:spcPts val="2639"/>
                </a:lnSpc>
              </a:pPr>
              <a:endParaRPr lang="en-US" sz="2199" b="1">
                <a:solidFill>
                  <a:srgbClr val="AEB9D4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AEB9D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Agosto 2026</a:t>
              </a:r>
            </a:p>
            <a:p>
              <a:pPr algn="l">
                <a:lnSpc>
                  <a:spcPts val="2640"/>
                </a:lnSpc>
              </a:pPr>
              <a:endParaRPr lang="en-US" sz="2199" b="1">
                <a:solidFill>
                  <a:srgbClr val="AEB9D4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371600" y="4442460"/>
            <a:ext cx="12854204" cy="245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b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Diversidade e Equidade no Desenvolvimento de Carreira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98080" y="3200400"/>
            <a:ext cx="9692640" cy="5303520"/>
            <a:chOff x="0" y="0"/>
            <a:chExt cx="12923520" cy="7071360"/>
          </a:xfrm>
        </p:grpSpPr>
        <p:sp>
          <p:nvSpPr>
            <p:cNvPr id="3" name="Freeform 3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12923520" cy="7071360"/>
            </a:xfrm>
            <a:custGeom>
              <a:avLst/>
              <a:gdLst/>
              <a:ahLst/>
              <a:cxnLst/>
              <a:rect l="l" t="t" r="r" b="b"/>
              <a:pathLst>
                <a:path w="12923520" h="7071360">
                  <a:moveTo>
                    <a:pt x="0" y="0"/>
                  </a:moveTo>
                  <a:lnTo>
                    <a:pt x="12923520" y="0"/>
                  </a:lnTo>
                  <a:lnTo>
                    <a:pt x="12923520" y="7071360"/>
                  </a:lnTo>
                  <a:lnTo>
                    <a:pt x="0" y="7071360"/>
                  </a:lnTo>
                  <a:close/>
                </a:path>
              </a:pathLst>
            </a:custGeom>
            <a:solidFill>
              <a:srgbClr val="F4F6F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498080" y="3200400"/>
            <a:ext cx="128016" cy="5303520"/>
            <a:chOff x="0" y="0"/>
            <a:chExt cx="170688" cy="7071360"/>
          </a:xfrm>
        </p:grpSpPr>
        <p:sp>
          <p:nvSpPr>
            <p:cNvPr id="5" name="Freeform 5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170688" cy="7071360"/>
            </a:xfrm>
            <a:custGeom>
              <a:avLst/>
              <a:gdLst/>
              <a:ahLst/>
              <a:cxnLst/>
              <a:rect l="l" t="t" r="r" b="b"/>
              <a:pathLst>
                <a:path w="170688" h="7071360">
                  <a:moveTo>
                    <a:pt x="0" y="0"/>
                  </a:moveTo>
                  <a:lnTo>
                    <a:pt x="170688" y="0"/>
                  </a:lnTo>
                  <a:lnTo>
                    <a:pt x="170688" y="7071360"/>
                  </a:lnTo>
                  <a:lnTo>
                    <a:pt x="0" y="7071360"/>
                  </a:lnTo>
                  <a:close/>
                </a:path>
              </a:pathLst>
            </a:custGeom>
            <a:solidFill>
              <a:srgbClr val="96BF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40"/>
                </a:lnSpc>
              </a:pPr>
              <a:r>
                <a:rPr lang="en-US" sz="52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Quem está falando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29600" y="3412456"/>
            <a:ext cx="8412480" cy="880938"/>
            <a:chOff x="0" y="0"/>
            <a:chExt cx="11216640" cy="11745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216640" cy="1174585"/>
            </a:xfrm>
            <a:custGeom>
              <a:avLst/>
              <a:gdLst/>
              <a:ahLst/>
              <a:cxnLst/>
              <a:rect l="l" t="t" r="r" b="b"/>
              <a:pathLst>
                <a:path w="11216640" h="1174585">
                  <a:moveTo>
                    <a:pt x="0" y="0"/>
                  </a:moveTo>
                  <a:lnTo>
                    <a:pt x="11216640" y="0"/>
                  </a:lnTo>
                  <a:lnTo>
                    <a:pt x="11216640" y="1174585"/>
                  </a:lnTo>
                  <a:lnTo>
                    <a:pt x="0" y="117458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9362" b="-132780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1216640" cy="11936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280"/>
                </a:lnSpc>
              </a:pPr>
              <a:r>
                <a:rPr lang="en-US" sz="44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Adriane M. S. Pelissoni 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29600" y="4289078"/>
            <a:ext cx="8412480" cy="585216"/>
            <a:chOff x="0" y="0"/>
            <a:chExt cx="11216640" cy="78028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216640" cy="780288"/>
            </a:xfrm>
            <a:custGeom>
              <a:avLst/>
              <a:gdLst/>
              <a:ahLst/>
              <a:cxnLst/>
              <a:rect l="l" t="t" r="r" b="b"/>
              <a:pathLst>
                <a:path w="11216640" h="780288">
                  <a:moveTo>
                    <a:pt x="0" y="0"/>
                  </a:moveTo>
                  <a:lnTo>
                    <a:pt x="11216640" y="0"/>
                  </a:lnTo>
                  <a:lnTo>
                    <a:pt x="11216640" y="780288"/>
                  </a:lnTo>
                  <a:lnTo>
                    <a:pt x="0" y="7802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0097" b="-230097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11216640" cy="7993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120"/>
                </a:lnSpc>
              </a:pPr>
              <a:r>
                <a:rPr lang="en-US" sz="2600" b="1">
                  <a:solidFill>
                    <a:srgbClr val="96BF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Coord. Carreiras, egressos e vida estudantil - Unicamp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29600" y="5233976"/>
            <a:ext cx="8412480" cy="2743200"/>
            <a:chOff x="0" y="0"/>
            <a:chExt cx="11216640" cy="36576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216640" cy="3657600"/>
            </a:xfrm>
            <a:custGeom>
              <a:avLst/>
              <a:gdLst/>
              <a:ahLst/>
              <a:cxnLst/>
              <a:rect l="l" t="t" r="r" b="b"/>
              <a:pathLst>
                <a:path w="11216640" h="3657600">
                  <a:moveTo>
                    <a:pt x="0" y="0"/>
                  </a:moveTo>
                  <a:lnTo>
                    <a:pt x="11216640" y="0"/>
                  </a:lnTo>
                  <a:lnTo>
                    <a:pt x="1121664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754" b="-9754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11216640" cy="3724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599"/>
                </a:lnSpc>
              </a:pPr>
              <a:r>
                <a:rPr lang="en-US" sz="2499">
                  <a:solidFill>
                    <a:srgbClr val="1B2C57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Mãe da Luísa(6) e do Bento (12), fui </a:t>
              </a:r>
              <a:r>
                <a:rPr lang="en-US" sz="2499" b="1">
                  <a:solidFill>
                    <a:srgbClr val="1B2C57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estudante tradicional</a:t>
              </a:r>
              <a:r>
                <a:rPr lang="en-US" sz="2499">
                  <a:solidFill>
                    <a:srgbClr val="1B2C57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na graduação em Pedagogia, </a:t>
              </a:r>
              <a:r>
                <a:rPr lang="en-US" sz="2499" b="1">
                  <a:solidFill>
                    <a:srgbClr val="1B2C57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estudante-trabalhadora</a:t>
              </a:r>
              <a:r>
                <a:rPr lang="en-US" sz="2499">
                  <a:solidFill>
                    <a:srgbClr val="1B2C57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na pós-graduação. Desenvolvi uma </a:t>
              </a:r>
              <a:r>
                <a:rPr lang="en-US" sz="2499" b="1">
                  <a:solidFill>
                    <a:srgbClr val="1B2C57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carreira não linear</a:t>
              </a:r>
              <a:r>
                <a:rPr lang="en-US" sz="2499">
                  <a:solidFill>
                    <a:srgbClr val="1B2C57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 mas dentro de única profissão, educadora. Sou irmã da Ana Paula, uma </a:t>
              </a:r>
              <a:r>
                <a:rPr lang="en-US" sz="2499" b="1">
                  <a:solidFill>
                    <a:srgbClr val="1B2C57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PCD</a:t>
              </a:r>
              <a:r>
                <a:rPr lang="en-US" sz="2499">
                  <a:solidFill>
                    <a:srgbClr val="1B2C57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 deficiência intelectual, filha de pais trabalhadores </a:t>
              </a:r>
              <a:r>
                <a:rPr lang="en-US" sz="2499" b="1">
                  <a:solidFill>
                    <a:srgbClr val="1B2C57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em uma única instituição</a:t>
              </a:r>
              <a:r>
                <a:rPr lang="en-US" sz="2499">
                  <a:solidFill>
                    <a:srgbClr val="1B2C57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- multinacional francesa do ramo químico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1028700" y="5431214"/>
            <a:ext cx="3275473" cy="3072706"/>
          </a:xfrm>
          <a:custGeom>
            <a:avLst/>
            <a:gdLst/>
            <a:ahLst/>
            <a:cxnLst/>
            <a:rect l="l" t="t" r="r" b="b"/>
            <a:pathLst>
              <a:path w="3275473" h="3072706">
                <a:moveTo>
                  <a:pt x="0" y="0"/>
                </a:moveTo>
                <a:lnTo>
                  <a:pt x="3275473" y="0"/>
                </a:lnTo>
                <a:lnTo>
                  <a:pt x="3275473" y="3072706"/>
                </a:lnTo>
                <a:lnTo>
                  <a:pt x="0" y="30727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3860040" y="3200400"/>
            <a:ext cx="3316876" cy="2954479"/>
          </a:xfrm>
          <a:custGeom>
            <a:avLst/>
            <a:gdLst/>
            <a:ahLst/>
            <a:cxnLst/>
            <a:rect l="l" t="t" r="r" b="b"/>
            <a:pathLst>
              <a:path w="3316876" h="2954479">
                <a:moveTo>
                  <a:pt x="0" y="0"/>
                </a:moveTo>
                <a:lnTo>
                  <a:pt x="3316876" y="0"/>
                </a:lnTo>
                <a:lnTo>
                  <a:pt x="3316876" y="2954479"/>
                </a:lnTo>
                <a:lnTo>
                  <a:pt x="0" y="29544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3546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3145536"/>
            <a:ext cx="16093440" cy="1207008"/>
            <a:chOff x="0" y="0"/>
            <a:chExt cx="21457920" cy="1609344"/>
          </a:xfrm>
        </p:grpSpPr>
        <p:sp>
          <p:nvSpPr>
            <p:cNvPr id="3" name="Freeform 3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21457920" cy="1609344"/>
            </a:xfrm>
            <a:custGeom>
              <a:avLst/>
              <a:gdLst/>
              <a:ahLst/>
              <a:cxnLst/>
              <a:rect l="l" t="t" r="r" b="b"/>
              <a:pathLst>
                <a:path w="21457920" h="1609344">
                  <a:moveTo>
                    <a:pt x="0" y="0"/>
                  </a:moveTo>
                  <a:lnTo>
                    <a:pt x="21457920" y="0"/>
                  </a:lnTo>
                  <a:lnTo>
                    <a:pt x="21457920" y="1609344"/>
                  </a:lnTo>
                  <a:lnTo>
                    <a:pt x="0" y="1609344"/>
                  </a:lnTo>
                  <a:close/>
                </a:path>
              </a:pathLst>
            </a:custGeom>
            <a:solidFill>
              <a:srgbClr val="F4F6F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3145536"/>
            <a:ext cx="128016" cy="1207008"/>
            <a:chOff x="0" y="0"/>
            <a:chExt cx="170688" cy="1609344"/>
          </a:xfrm>
        </p:grpSpPr>
        <p:sp>
          <p:nvSpPr>
            <p:cNvPr id="5" name="Freeform 5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170688" cy="1609344"/>
            </a:xfrm>
            <a:custGeom>
              <a:avLst/>
              <a:gdLst/>
              <a:ahLst/>
              <a:cxnLst/>
              <a:rect l="l" t="t" r="r" b="b"/>
              <a:pathLst>
                <a:path w="170688" h="1609344">
                  <a:moveTo>
                    <a:pt x="0" y="0"/>
                  </a:moveTo>
                  <a:lnTo>
                    <a:pt x="170688" y="0"/>
                  </a:lnTo>
                  <a:lnTo>
                    <a:pt x="170688" y="1609344"/>
                  </a:lnTo>
                  <a:lnTo>
                    <a:pt x="0" y="1609344"/>
                  </a:lnTo>
                  <a:close/>
                </a:path>
              </a:pathLst>
            </a:custGeom>
            <a:solidFill>
              <a:srgbClr val="96BF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97280" y="4645152"/>
            <a:ext cx="16093440" cy="1207008"/>
            <a:chOff x="0" y="0"/>
            <a:chExt cx="21457920" cy="1609344"/>
          </a:xfrm>
        </p:grpSpPr>
        <p:sp>
          <p:nvSpPr>
            <p:cNvPr id="7" name="Freeform 7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21457920" cy="1609344"/>
            </a:xfrm>
            <a:custGeom>
              <a:avLst/>
              <a:gdLst/>
              <a:ahLst/>
              <a:cxnLst/>
              <a:rect l="l" t="t" r="r" b="b"/>
              <a:pathLst>
                <a:path w="21457920" h="1609344">
                  <a:moveTo>
                    <a:pt x="0" y="0"/>
                  </a:moveTo>
                  <a:lnTo>
                    <a:pt x="21457920" y="0"/>
                  </a:lnTo>
                  <a:lnTo>
                    <a:pt x="21457920" y="1609344"/>
                  </a:lnTo>
                  <a:lnTo>
                    <a:pt x="0" y="1609344"/>
                  </a:lnTo>
                  <a:close/>
                </a:path>
              </a:pathLst>
            </a:custGeom>
            <a:solidFill>
              <a:srgbClr val="F4F6FA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097280" y="4645152"/>
            <a:ext cx="128016" cy="1207008"/>
            <a:chOff x="0" y="0"/>
            <a:chExt cx="170688" cy="1609344"/>
          </a:xfrm>
        </p:grpSpPr>
        <p:sp>
          <p:nvSpPr>
            <p:cNvPr id="9" name="Freeform 9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170688" cy="1609344"/>
            </a:xfrm>
            <a:custGeom>
              <a:avLst/>
              <a:gdLst/>
              <a:ahLst/>
              <a:cxnLst/>
              <a:rect l="l" t="t" r="r" b="b"/>
              <a:pathLst>
                <a:path w="170688" h="1609344">
                  <a:moveTo>
                    <a:pt x="0" y="0"/>
                  </a:moveTo>
                  <a:lnTo>
                    <a:pt x="170688" y="0"/>
                  </a:lnTo>
                  <a:lnTo>
                    <a:pt x="170688" y="1609344"/>
                  </a:lnTo>
                  <a:lnTo>
                    <a:pt x="0" y="1609344"/>
                  </a:lnTo>
                  <a:close/>
                </a:path>
              </a:pathLst>
            </a:custGeom>
            <a:solidFill>
              <a:srgbClr val="101F44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097280" y="6144768"/>
            <a:ext cx="16093440" cy="1207008"/>
            <a:chOff x="0" y="0"/>
            <a:chExt cx="21457920" cy="1609344"/>
          </a:xfrm>
        </p:grpSpPr>
        <p:sp>
          <p:nvSpPr>
            <p:cNvPr id="11" name="Freeform 11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21457920" cy="1609344"/>
            </a:xfrm>
            <a:custGeom>
              <a:avLst/>
              <a:gdLst/>
              <a:ahLst/>
              <a:cxnLst/>
              <a:rect l="l" t="t" r="r" b="b"/>
              <a:pathLst>
                <a:path w="21457920" h="1609344">
                  <a:moveTo>
                    <a:pt x="0" y="0"/>
                  </a:moveTo>
                  <a:lnTo>
                    <a:pt x="21457920" y="0"/>
                  </a:lnTo>
                  <a:lnTo>
                    <a:pt x="21457920" y="1609344"/>
                  </a:lnTo>
                  <a:lnTo>
                    <a:pt x="0" y="1609344"/>
                  </a:lnTo>
                  <a:close/>
                </a:path>
              </a:pathLst>
            </a:custGeom>
            <a:solidFill>
              <a:srgbClr val="F4F6FA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097280" y="6144768"/>
            <a:ext cx="128016" cy="1207008"/>
            <a:chOff x="0" y="0"/>
            <a:chExt cx="170688" cy="1609344"/>
          </a:xfrm>
        </p:grpSpPr>
        <p:sp>
          <p:nvSpPr>
            <p:cNvPr id="13" name="Freeform 13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170688" cy="1609344"/>
            </a:xfrm>
            <a:custGeom>
              <a:avLst/>
              <a:gdLst/>
              <a:ahLst/>
              <a:cxnLst/>
              <a:rect l="l" t="t" r="r" b="b"/>
              <a:pathLst>
                <a:path w="170688" h="1609344">
                  <a:moveTo>
                    <a:pt x="0" y="0"/>
                  </a:moveTo>
                  <a:lnTo>
                    <a:pt x="170688" y="0"/>
                  </a:lnTo>
                  <a:lnTo>
                    <a:pt x="170688" y="1609344"/>
                  </a:lnTo>
                  <a:lnTo>
                    <a:pt x="0" y="1609344"/>
                  </a:lnTo>
                  <a:close/>
                </a:path>
              </a:pathLst>
            </a:custGeom>
            <a:solidFill>
              <a:srgbClr val="101F44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097280" y="7644384"/>
            <a:ext cx="16093440" cy="1207008"/>
            <a:chOff x="0" y="0"/>
            <a:chExt cx="21457920" cy="1609344"/>
          </a:xfrm>
        </p:grpSpPr>
        <p:sp>
          <p:nvSpPr>
            <p:cNvPr id="15" name="Freeform 15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21457920" cy="1609344"/>
            </a:xfrm>
            <a:custGeom>
              <a:avLst/>
              <a:gdLst/>
              <a:ahLst/>
              <a:cxnLst/>
              <a:rect l="l" t="t" r="r" b="b"/>
              <a:pathLst>
                <a:path w="21457920" h="1609344">
                  <a:moveTo>
                    <a:pt x="0" y="0"/>
                  </a:moveTo>
                  <a:lnTo>
                    <a:pt x="21457920" y="0"/>
                  </a:lnTo>
                  <a:lnTo>
                    <a:pt x="21457920" y="1609344"/>
                  </a:lnTo>
                  <a:lnTo>
                    <a:pt x="0" y="1609344"/>
                  </a:lnTo>
                  <a:close/>
                </a:path>
              </a:pathLst>
            </a:custGeom>
            <a:solidFill>
              <a:srgbClr val="F4F6FA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097280" y="7644384"/>
            <a:ext cx="128016" cy="1207008"/>
            <a:chOff x="0" y="0"/>
            <a:chExt cx="170688" cy="1609344"/>
          </a:xfrm>
        </p:grpSpPr>
        <p:sp>
          <p:nvSpPr>
            <p:cNvPr id="17" name="Freeform 17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170688" cy="1609344"/>
            </a:xfrm>
            <a:custGeom>
              <a:avLst/>
              <a:gdLst/>
              <a:ahLst/>
              <a:cxnLst/>
              <a:rect l="l" t="t" r="r" b="b"/>
              <a:pathLst>
                <a:path w="170688" h="1609344">
                  <a:moveTo>
                    <a:pt x="0" y="0"/>
                  </a:moveTo>
                  <a:lnTo>
                    <a:pt x="170688" y="0"/>
                  </a:lnTo>
                  <a:lnTo>
                    <a:pt x="170688" y="1609344"/>
                  </a:lnTo>
                  <a:lnTo>
                    <a:pt x="0" y="1609344"/>
                  </a:lnTo>
                  <a:close/>
                </a:path>
              </a:pathLst>
            </a:custGeom>
            <a:solidFill>
              <a:srgbClr val="101F44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39"/>
                </a:lnSpc>
              </a:pPr>
              <a:r>
                <a:rPr lang="en-US" sz="5199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Agenda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743200" y="3145536"/>
            <a:ext cx="6217920" cy="1207008"/>
            <a:chOff x="0" y="0"/>
            <a:chExt cx="8290560" cy="160934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290560" cy="1609344"/>
            </a:xfrm>
            <a:custGeom>
              <a:avLst/>
              <a:gdLst/>
              <a:ahLst/>
              <a:cxnLst/>
              <a:rect l="l" t="t" r="r" b="b"/>
              <a:pathLst>
                <a:path w="8290560" h="1609344">
                  <a:moveTo>
                    <a:pt x="0" y="0"/>
                  </a:moveTo>
                  <a:lnTo>
                    <a:pt x="8290560" y="0"/>
                  </a:lnTo>
                  <a:lnTo>
                    <a:pt x="8290560" y="1609344"/>
                  </a:lnTo>
                  <a:lnTo>
                    <a:pt x="0" y="16093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377" b="-50377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8290560" cy="1628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Diversidade e Equidade -Porque esse tema é tão importante agora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144000" y="3145536"/>
            <a:ext cx="7680960" cy="1207008"/>
            <a:chOff x="0" y="0"/>
            <a:chExt cx="10241280" cy="160934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241280" cy="1609344"/>
            </a:xfrm>
            <a:custGeom>
              <a:avLst/>
              <a:gdLst/>
              <a:ahLst/>
              <a:cxnLst/>
              <a:rect l="l" t="t" r="r" b="b"/>
              <a:pathLst>
                <a:path w="10241280" h="1609344">
                  <a:moveTo>
                    <a:pt x="0" y="0"/>
                  </a:moveTo>
                  <a:lnTo>
                    <a:pt x="10241280" y="0"/>
                  </a:lnTo>
                  <a:lnTo>
                    <a:pt x="10241280" y="1609344"/>
                  </a:lnTo>
                  <a:lnTo>
                    <a:pt x="0" y="16093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3995" b="-73995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0241280" cy="1628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60"/>
                </a:lnSpc>
              </a:pPr>
              <a:r>
                <a:rPr lang="en-US" sz="2300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Porque esse tema é tão importante agora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743200" y="4645152"/>
            <a:ext cx="6217920" cy="1207008"/>
            <a:chOff x="0" y="0"/>
            <a:chExt cx="8290560" cy="160934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290560" cy="1609344"/>
            </a:xfrm>
            <a:custGeom>
              <a:avLst/>
              <a:gdLst/>
              <a:ahLst/>
              <a:cxnLst/>
              <a:rect l="l" t="t" r="r" b="b"/>
              <a:pathLst>
                <a:path w="8290560" h="1609344">
                  <a:moveTo>
                    <a:pt x="0" y="0"/>
                  </a:moveTo>
                  <a:lnTo>
                    <a:pt x="8290560" y="0"/>
                  </a:lnTo>
                  <a:lnTo>
                    <a:pt x="8290560" y="1609344"/>
                  </a:lnTo>
                  <a:lnTo>
                    <a:pt x="0" y="16093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377" b="-50377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19050"/>
              <a:ext cx="8290560" cy="1628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O que impacta no desenvolvimento de carreira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144000" y="4645152"/>
            <a:ext cx="7680960" cy="1207008"/>
            <a:chOff x="0" y="0"/>
            <a:chExt cx="10241280" cy="160934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241280" cy="1609344"/>
            </a:xfrm>
            <a:custGeom>
              <a:avLst/>
              <a:gdLst/>
              <a:ahLst/>
              <a:cxnLst/>
              <a:rect l="l" t="t" r="r" b="b"/>
              <a:pathLst>
                <a:path w="10241280" h="1609344">
                  <a:moveTo>
                    <a:pt x="0" y="0"/>
                  </a:moveTo>
                  <a:lnTo>
                    <a:pt x="10241280" y="0"/>
                  </a:lnTo>
                  <a:lnTo>
                    <a:pt x="10241280" y="1609344"/>
                  </a:lnTo>
                  <a:lnTo>
                    <a:pt x="0" y="16093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3995" b="-73995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0241280" cy="1628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60"/>
                </a:lnSpc>
              </a:pPr>
              <a:r>
                <a:rPr lang="en-US" sz="2300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 que trava a transição de carreira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743200" y="6144768"/>
            <a:ext cx="6217920" cy="1207008"/>
            <a:chOff x="0" y="0"/>
            <a:chExt cx="8290560" cy="1609344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290560" cy="1609344"/>
            </a:xfrm>
            <a:custGeom>
              <a:avLst/>
              <a:gdLst/>
              <a:ahLst/>
              <a:cxnLst/>
              <a:rect l="l" t="t" r="r" b="b"/>
              <a:pathLst>
                <a:path w="8290560" h="1609344">
                  <a:moveTo>
                    <a:pt x="0" y="0"/>
                  </a:moveTo>
                  <a:lnTo>
                    <a:pt x="8290560" y="0"/>
                  </a:lnTo>
                  <a:lnTo>
                    <a:pt x="8290560" y="1609344"/>
                  </a:lnTo>
                  <a:lnTo>
                    <a:pt x="0" y="16093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377" b="-50377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8290560" cy="1628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Caminhos práticos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144000" y="6144768"/>
            <a:ext cx="7680960" cy="1207008"/>
            <a:chOff x="0" y="0"/>
            <a:chExt cx="10241280" cy="160934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0241280" cy="1609344"/>
            </a:xfrm>
            <a:custGeom>
              <a:avLst/>
              <a:gdLst/>
              <a:ahLst/>
              <a:cxnLst/>
              <a:rect l="l" t="t" r="r" b="b"/>
              <a:pathLst>
                <a:path w="10241280" h="1609344">
                  <a:moveTo>
                    <a:pt x="0" y="0"/>
                  </a:moveTo>
                  <a:lnTo>
                    <a:pt x="10241280" y="0"/>
                  </a:lnTo>
                  <a:lnTo>
                    <a:pt x="10241280" y="1609344"/>
                  </a:lnTo>
                  <a:lnTo>
                    <a:pt x="0" y="16093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3995" b="-73995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10241280" cy="1628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60"/>
                </a:lnSpc>
              </a:pPr>
              <a:r>
                <a:rPr lang="en-US" sz="2300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 que fazer na segunda-feira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743200" y="7644384"/>
            <a:ext cx="6217920" cy="1207008"/>
            <a:chOff x="0" y="0"/>
            <a:chExt cx="8290560" cy="1609344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290560" cy="1609344"/>
            </a:xfrm>
            <a:custGeom>
              <a:avLst/>
              <a:gdLst/>
              <a:ahLst/>
              <a:cxnLst/>
              <a:rect l="l" t="t" r="r" b="b"/>
              <a:pathLst>
                <a:path w="8290560" h="1609344">
                  <a:moveTo>
                    <a:pt x="0" y="0"/>
                  </a:moveTo>
                  <a:lnTo>
                    <a:pt x="8290560" y="0"/>
                  </a:lnTo>
                  <a:lnTo>
                    <a:pt x="8290560" y="1609344"/>
                  </a:lnTo>
                  <a:lnTo>
                    <a:pt x="0" y="16093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377" b="-50377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19050"/>
              <a:ext cx="8290560" cy="1628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Próximos passos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144000" y="7644384"/>
            <a:ext cx="7680960" cy="1207008"/>
            <a:chOff x="0" y="0"/>
            <a:chExt cx="10241280" cy="160934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241280" cy="1609344"/>
            </a:xfrm>
            <a:custGeom>
              <a:avLst/>
              <a:gdLst/>
              <a:ahLst/>
              <a:cxnLst/>
              <a:rect l="l" t="t" r="r" b="b"/>
              <a:pathLst>
                <a:path w="10241280" h="1609344">
                  <a:moveTo>
                    <a:pt x="0" y="0"/>
                  </a:moveTo>
                  <a:lnTo>
                    <a:pt x="10241280" y="0"/>
                  </a:lnTo>
                  <a:lnTo>
                    <a:pt x="10241280" y="1609344"/>
                  </a:lnTo>
                  <a:lnTo>
                    <a:pt x="0" y="16093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3995" b="-73995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19050"/>
              <a:ext cx="10241280" cy="1628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60"/>
                </a:lnSpc>
              </a:pPr>
              <a:r>
                <a:rPr lang="en-US" sz="2300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Recursos e convite à ação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F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097280" y="3290783"/>
            <a:ext cx="1463040" cy="164592"/>
            <a:chOff x="0" y="0"/>
            <a:chExt cx="1950720" cy="219456"/>
          </a:xfrm>
        </p:grpSpPr>
        <p:sp>
          <p:nvSpPr>
            <p:cNvPr id="5" name="Freeform 5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1950720" cy="219456"/>
            </a:xfrm>
            <a:custGeom>
              <a:avLst/>
              <a:gdLst/>
              <a:ahLst/>
              <a:cxnLst/>
              <a:rect l="l" t="t" r="r" b="b"/>
              <a:pathLst>
                <a:path w="1950720" h="219456">
                  <a:moveTo>
                    <a:pt x="0" y="0"/>
                  </a:moveTo>
                  <a:lnTo>
                    <a:pt x="1950720" y="0"/>
                  </a:lnTo>
                  <a:lnTo>
                    <a:pt x="1950720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96BF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124541" y="9174975"/>
            <a:ext cx="2000469" cy="573138"/>
            <a:chOff x="0" y="0"/>
            <a:chExt cx="2667292" cy="76418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97280" y="3746240"/>
            <a:ext cx="7315200" cy="548640"/>
            <a:chOff x="0" y="0"/>
            <a:chExt cx="9753600" cy="7315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753600" cy="731520"/>
            </a:xfrm>
            <a:custGeom>
              <a:avLst/>
              <a:gdLst/>
              <a:ahLst/>
              <a:cxnLst/>
              <a:rect l="l" t="t" r="r" b="b"/>
              <a:pathLst>
                <a:path w="9753600" h="731520">
                  <a:moveTo>
                    <a:pt x="0" y="0"/>
                  </a:moveTo>
                  <a:lnTo>
                    <a:pt x="9753600" y="0"/>
                  </a:lnTo>
                  <a:lnTo>
                    <a:pt x="9753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9800" b="-209800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97536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spc="400">
                  <a:solidFill>
                    <a:srgbClr val="96B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BLOCO 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97280" y="4163378"/>
            <a:ext cx="8046720" cy="2388419"/>
            <a:chOff x="0" y="0"/>
            <a:chExt cx="10728960" cy="31845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728960" cy="3184558"/>
            </a:xfrm>
            <a:custGeom>
              <a:avLst/>
              <a:gdLst/>
              <a:ahLst/>
              <a:cxnLst/>
              <a:rect l="l" t="t" r="r" b="b"/>
              <a:pathLst>
                <a:path w="10728960" h="3184558">
                  <a:moveTo>
                    <a:pt x="0" y="0"/>
                  </a:moveTo>
                  <a:lnTo>
                    <a:pt x="10728960" y="0"/>
                  </a:lnTo>
                  <a:lnTo>
                    <a:pt x="10728960" y="3184558"/>
                  </a:lnTo>
                  <a:lnTo>
                    <a:pt x="0" y="318455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704" b="-1158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0728960" cy="32226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159"/>
                </a:lnSpc>
              </a:pPr>
              <a:r>
                <a:rPr lang="en-US" sz="68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Diversidade e Equidade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24541" y="6741090"/>
            <a:ext cx="7874446" cy="1447493"/>
            <a:chOff x="0" y="0"/>
            <a:chExt cx="10499262" cy="192999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499262" cy="1929991"/>
            </a:xfrm>
            <a:custGeom>
              <a:avLst/>
              <a:gdLst/>
              <a:ahLst/>
              <a:cxnLst/>
              <a:rect l="l" t="t" r="r" b="b"/>
              <a:pathLst>
                <a:path w="10499262" h="1929991">
                  <a:moveTo>
                    <a:pt x="0" y="0"/>
                  </a:moveTo>
                  <a:lnTo>
                    <a:pt x="10499262" y="0"/>
                  </a:lnTo>
                  <a:lnTo>
                    <a:pt x="10499262" y="1929991"/>
                  </a:lnTo>
                  <a:lnTo>
                    <a:pt x="0" y="192999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9175" r="2457" b="-47615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10499262" cy="20061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744"/>
                </a:lnSpc>
              </a:pPr>
              <a:r>
                <a:rPr lang="en-US" sz="2600">
                  <a:solidFill>
                    <a:srgbClr val="C7D0E6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diversidade é ter todas as vozes e instrumentos reunidos na orquestra; a equidade é garantir que cada um tenha o tempo, a afinação e o volume certos para ser ouvido</a:t>
              </a:r>
            </a:p>
          </p:txBody>
        </p:sp>
      </p:grpSp>
      <p:pic>
        <p:nvPicPr>
          <p:cNvPr id="17" name="Coro_de_Respeit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33821" y="573119"/>
            <a:ext cx="9174975" cy="9174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2194560"/>
            <a:ext cx="3474720" cy="512064"/>
            <a:chOff x="0" y="0"/>
            <a:chExt cx="4632960" cy="682752"/>
          </a:xfrm>
        </p:grpSpPr>
        <p:sp>
          <p:nvSpPr>
            <p:cNvPr id="3" name="Freeform 3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4632960" cy="682752"/>
            </a:xfrm>
            <a:custGeom>
              <a:avLst/>
              <a:gdLst/>
              <a:ahLst/>
              <a:cxnLst/>
              <a:rect l="l" t="t" r="r" b="b"/>
              <a:pathLst>
                <a:path w="4632960" h="682752">
                  <a:moveTo>
                    <a:pt x="0" y="0"/>
                  </a:moveTo>
                  <a:lnTo>
                    <a:pt x="4632960" y="0"/>
                  </a:lnTo>
                  <a:lnTo>
                    <a:pt x="4632960" y="682752"/>
                  </a:lnTo>
                  <a:lnTo>
                    <a:pt x="0" y="682752"/>
                  </a:lnTo>
                  <a:close/>
                </a:path>
              </a:pathLst>
            </a:custGeom>
            <a:solidFill>
              <a:srgbClr val="96BF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40"/>
                </a:lnSpc>
              </a:pPr>
              <a:r>
                <a:rPr lang="en-US" sz="52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E no desenvolvimento de carreira?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97280" y="2194560"/>
            <a:ext cx="3474720" cy="512064"/>
            <a:chOff x="0" y="0"/>
            <a:chExt cx="4632960" cy="68275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32960" cy="682752"/>
            </a:xfrm>
            <a:custGeom>
              <a:avLst/>
              <a:gdLst/>
              <a:ahLst/>
              <a:cxnLst/>
              <a:rect l="l" t="t" r="r" b="b"/>
              <a:pathLst>
                <a:path w="4632960" h="682752">
                  <a:moveTo>
                    <a:pt x="0" y="0"/>
                  </a:moveTo>
                  <a:lnTo>
                    <a:pt x="4632960" y="0"/>
                  </a:lnTo>
                  <a:lnTo>
                    <a:pt x="4632960" y="682752"/>
                  </a:lnTo>
                  <a:lnTo>
                    <a:pt x="0" y="682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2219" b="-82219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4632960" cy="70180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80"/>
                </a:lnSpc>
              </a:pPr>
              <a:r>
                <a:rPr lang="en-US" sz="1900" spc="300">
                  <a:solidFill>
                    <a:srgbClr val="101F4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Diversidade e Equidade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97280" y="3383280"/>
            <a:ext cx="6758523" cy="4754880"/>
            <a:chOff x="0" y="0"/>
            <a:chExt cx="9011364" cy="63398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011364" cy="6339840"/>
            </a:xfrm>
            <a:custGeom>
              <a:avLst/>
              <a:gdLst/>
              <a:ahLst/>
              <a:cxnLst/>
              <a:rect l="l" t="t" r="r" b="b"/>
              <a:pathLst>
                <a:path w="9011364" h="6339840">
                  <a:moveTo>
                    <a:pt x="0" y="0"/>
                  </a:moveTo>
                  <a:lnTo>
                    <a:pt x="9011364" y="0"/>
                  </a:lnTo>
                  <a:lnTo>
                    <a:pt x="9011364" y="6339840"/>
                  </a:lnTo>
                  <a:lnTo>
                    <a:pt x="0" y="6339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500" r="-6603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9011364" cy="64160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582930" lvl="1" indent="-291465" algn="l">
                <a:lnSpc>
                  <a:spcPts val="3887"/>
                </a:lnSpc>
                <a:buFont typeface="Arial"/>
                <a:buChar char="•"/>
              </a:pPr>
              <a:r>
                <a:rPr lang="en-US" sz="2700">
                  <a:solidFill>
                    <a:srgbClr val="1B2C57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Todos tem o mesmo convite para ver o jogo, no Brasil em especial?</a:t>
              </a:r>
            </a:p>
            <a:p>
              <a:pPr marL="582930" lvl="1" indent="-291465" algn="l">
                <a:lnSpc>
                  <a:spcPts val="3887"/>
                </a:lnSpc>
                <a:buFont typeface="Arial"/>
                <a:buChar char="•"/>
              </a:pPr>
              <a:r>
                <a:rPr lang="en-US" sz="2700">
                  <a:solidFill>
                    <a:srgbClr val="1B2C57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Carreira e diferente de profissão?</a:t>
              </a:r>
            </a:p>
            <a:p>
              <a:pPr marL="582930" lvl="1" indent="-291465" algn="l">
                <a:lnSpc>
                  <a:spcPts val="3887"/>
                </a:lnSpc>
                <a:buFont typeface="Arial"/>
                <a:buChar char="•"/>
              </a:pPr>
              <a:r>
                <a:rPr lang="en-US" sz="2700">
                  <a:solidFill>
                    <a:srgbClr val="1B2C57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Como as pessoas desenvolvem as suas carreiras em um contexto de desigualdade(s)?</a:t>
              </a:r>
            </a:p>
            <a:p>
              <a:pPr algn="l">
                <a:lnSpc>
                  <a:spcPts val="3887"/>
                </a:lnSpc>
              </a:pPr>
              <a:endParaRPr lang="en-US" sz="270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8397397" y="3011767"/>
            <a:ext cx="8861903" cy="5126393"/>
          </a:xfrm>
          <a:custGeom>
            <a:avLst/>
            <a:gdLst/>
            <a:ahLst/>
            <a:cxnLst/>
            <a:rect l="l" t="t" r="r" b="b"/>
            <a:pathLst>
              <a:path w="8861903" h="5126393">
                <a:moveTo>
                  <a:pt x="0" y="0"/>
                </a:moveTo>
                <a:lnTo>
                  <a:pt x="8861903" y="0"/>
                </a:lnTo>
                <a:lnTo>
                  <a:pt x="8861903" y="5126393"/>
                </a:lnTo>
                <a:lnTo>
                  <a:pt x="0" y="512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40"/>
                </a:lnSpc>
              </a:pPr>
              <a:r>
                <a:rPr lang="en-US" sz="52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O contexto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97280" y="2157984"/>
            <a:ext cx="14630400" cy="548640"/>
            <a:chOff x="0" y="0"/>
            <a:chExt cx="19507200" cy="7315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07200" cy="731520"/>
            </a:xfrm>
            <a:custGeom>
              <a:avLst/>
              <a:gdLst/>
              <a:ahLst/>
              <a:cxnLst/>
              <a:rect l="l" t="t" r="r" b="b"/>
              <a:pathLst>
                <a:path w="19507200" h="731520">
                  <a:moveTo>
                    <a:pt x="0" y="0"/>
                  </a:moveTo>
                  <a:lnTo>
                    <a:pt x="19507200" y="0"/>
                  </a:lnTo>
                  <a:lnTo>
                    <a:pt x="19507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69601" b="-469601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9507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Referências do último ano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45920" y="3657600"/>
            <a:ext cx="6766560" cy="1974838"/>
            <a:chOff x="0" y="0"/>
            <a:chExt cx="9022080" cy="26331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022080" cy="2633117"/>
            </a:xfrm>
            <a:custGeom>
              <a:avLst/>
              <a:gdLst/>
              <a:ahLst/>
              <a:cxnLst/>
              <a:rect l="l" t="t" r="r" b="b"/>
              <a:pathLst>
                <a:path w="9022080" h="2633117">
                  <a:moveTo>
                    <a:pt x="0" y="0"/>
                  </a:moveTo>
                  <a:lnTo>
                    <a:pt x="9022080" y="0"/>
                  </a:lnTo>
                  <a:lnTo>
                    <a:pt x="9022080" y="2633117"/>
                  </a:lnTo>
                  <a:lnTo>
                    <a:pt x="0" y="26331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242" b="14715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9022080" cy="26616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101F4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Produção nacional indica e valoriza programas de apoio a diversidade, porém poucas evidências e relatos científicos sobre este impacto. 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513414" y="0"/>
            <a:ext cx="3119255" cy="4939832"/>
          </a:xfrm>
          <a:custGeom>
            <a:avLst/>
            <a:gdLst/>
            <a:ahLst/>
            <a:cxnLst/>
            <a:rect l="l" t="t" r="r" b="b"/>
            <a:pathLst>
              <a:path w="3119255" h="4939832">
                <a:moveTo>
                  <a:pt x="0" y="0"/>
                </a:moveTo>
                <a:lnTo>
                  <a:pt x="3119255" y="0"/>
                </a:lnTo>
                <a:lnTo>
                  <a:pt x="3119255" y="4939832"/>
                </a:lnTo>
                <a:lnTo>
                  <a:pt x="0" y="49398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733313" y="5352530"/>
            <a:ext cx="3106259" cy="4953224"/>
          </a:xfrm>
          <a:custGeom>
            <a:avLst/>
            <a:gdLst/>
            <a:ahLst/>
            <a:cxnLst/>
            <a:rect l="l" t="t" r="r" b="b"/>
            <a:pathLst>
              <a:path w="3106259" h="4953224">
                <a:moveTo>
                  <a:pt x="0" y="0"/>
                </a:moveTo>
                <a:lnTo>
                  <a:pt x="3106259" y="0"/>
                </a:lnTo>
                <a:lnTo>
                  <a:pt x="3106259" y="4953224"/>
                </a:lnTo>
                <a:lnTo>
                  <a:pt x="0" y="49532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648956" y="-22975"/>
            <a:ext cx="3190617" cy="4910558"/>
          </a:xfrm>
          <a:custGeom>
            <a:avLst/>
            <a:gdLst/>
            <a:ahLst/>
            <a:cxnLst/>
            <a:rect l="l" t="t" r="r" b="b"/>
            <a:pathLst>
              <a:path w="3190617" h="4910558">
                <a:moveTo>
                  <a:pt x="0" y="0"/>
                </a:moveTo>
                <a:lnTo>
                  <a:pt x="3190616" y="0"/>
                </a:lnTo>
                <a:lnTo>
                  <a:pt x="3190616" y="4910558"/>
                </a:lnTo>
                <a:lnTo>
                  <a:pt x="0" y="49105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297065" y="5428730"/>
            <a:ext cx="3335604" cy="4867127"/>
          </a:xfrm>
          <a:custGeom>
            <a:avLst/>
            <a:gdLst/>
            <a:ahLst/>
            <a:cxnLst/>
            <a:rect l="l" t="t" r="r" b="b"/>
            <a:pathLst>
              <a:path w="3335604" h="4867127">
                <a:moveTo>
                  <a:pt x="0" y="0"/>
                </a:moveTo>
                <a:lnTo>
                  <a:pt x="3335604" y="0"/>
                </a:lnTo>
                <a:lnTo>
                  <a:pt x="3335604" y="4867127"/>
                </a:lnTo>
                <a:lnTo>
                  <a:pt x="0" y="48671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F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3122295"/>
            <a:ext cx="15740755" cy="4572000"/>
            <a:chOff x="0" y="0"/>
            <a:chExt cx="20987674" cy="6096000"/>
          </a:xfrm>
        </p:grpSpPr>
        <p:sp>
          <p:nvSpPr>
            <p:cNvPr id="3" name="Freeform 3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20987674" cy="6096000"/>
            </a:xfrm>
            <a:custGeom>
              <a:avLst/>
              <a:gdLst/>
              <a:ahLst/>
              <a:cxnLst/>
              <a:rect l="l" t="t" r="r" b="b"/>
              <a:pathLst>
                <a:path w="20987674" h="6096000">
                  <a:moveTo>
                    <a:pt x="0" y="0"/>
                  </a:moveTo>
                  <a:lnTo>
                    <a:pt x="20987674" y="0"/>
                  </a:lnTo>
                  <a:lnTo>
                    <a:pt x="20987674" y="6096000"/>
                  </a:lnTo>
                  <a:lnTo>
                    <a:pt x="0" y="6096000"/>
                  </a:lnTo>
                  <a:close/>
                </a:path>
              </a:pathLst>
            </a:custGeom>
            <a:solidFill>
              <a:srgbClr val="1B2C57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3122295"/>
            <a:ext cx="15740755" cy="128016"/>
            <a:chOff x="0" y="0"/>
            <a:chExt cx="20987674" cy="170688"/>
          </a:xfrm>
        </p:grpSpPr>
        <p:sp>
          <p:nvSpPr>
            <p:cNvPr id="5" name="Freeform 5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20987674" cy="170688"/>
            </a:xfrm>
            <a:custGeom>
              <a:avLst/>
              <a:gdLst/>
              <a:ahLst/>
              <a:cxnLst/>
              <a:rect l="l" t="t" r="r" b="b"/>
              <a:pathLst>
                <a:path w="20987674" h="170688">
                  <a:moveTo>
                    <a:pt x="0" y="0"/>
                  </a:moveTo>
                  <a:lnTo>
                    <a:pt x="20987674" y="0"/>
                  </a:lnTo>
                  <a:lnTo>
                    <a:pt x="20987674" y="170688"/>
                  </a:lnTo>
                  <a:lnTo>
                    <a:pt x="0" y="170688"/>
                  </a:lnTo>
                  <a:close/>
                </a:path>
              </a:pathLst>
            </a:custGeom>
            <a:solidFill>
              <a:srgbClr val="96BF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97280" y="9174975"/>
            <a:ext cx="2000469" cy="573138"/>
            <a:chOff x="0" y="0"/>
            <a:chExt cx="2667292" cy="76418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97280" y="314377"/>
            <a:ext cx="16093440" cy="1133856"/>
            <a:chOff x="0" y="0"/>
            <a:chExt cx="21457920" cy="15118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40"/>
                </a:lnSpc>
              </a:pPr>
              <a:r>
                <a:rPr lang="en-US" sz="52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Quem está falando?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31981" y="5191125"/>
            <a:ext cx="4748934" cy="2440338"/>
            <a:chOff x="0" y="0"/>
            <a:chExt cx="6331912" cy="325378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31912" cy="3253784"/>
            </a:xfrm>
            <a:custGeom>
              <a:avLst/>
              <a:gdLst/>
              <a:ahLst/>
              <a:cxnLst/>
              <a:rect l="l" t="t" r="r" b="b"/>
              <a:pathLst>
                <a:path w="6331912" h="3253784">
                  <a:moveTo>
                    <a:pt x="0" y="0"/>
                  </a:moveTo>
                  <a:lnTo>
                    <a:pt x="6331912" y="0"/>
                  </a:lnTo>
                  <a:lnTo>
                    <a:pt x="6331912" y="3253784"/>
                  </a:lnTo>
                  <a:lnTo>
                    <a:pt x="0" y="32537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5" r="15278" b="36025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6331912" cy="332045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68"/>
                </a:lnSpc>
              </a:pPr>
              <a:endParaRPr/>
            </a:p>
            <a:p>
              <a:pPr algn="ctr">
                <a:lnSpc>
                  <a:spcPts val="3167"/>
                </a:lnSpc>
              </a:pPr>
              <a:r>
                <a:rPr lang="en-US" sz="2199" b="1">
                  <a:solidFill>
                    <a:srgbClr val="C7D0E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Rafael Bonfim</a:t>
              </a:r>
            </a:p>
            <a:p>
              <a:pPr algn="ctr">
                <a:lnSpc>
                  <a:spcPts val="3167"/>
                </a:lnSpc>
              </a:pPr>
              <a:endParaRPr lang="en-US" sz="2199" b="1">
                <a:solidFill>
                  <a:srgbClr val="C7D0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ctr">
                <a:lnSpc>
                  <a:spcPts val="3167"/>
                </a:lnSpc>
              </a:pPr>
              <a:r>
                <a:rPr lang="en-US" sz="2199" b="1">
                  <a:solidFill>
                    <a:srgbClr val="C7D0E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Pesquisador &amp; Cofundador</a:t>
              </a:r>
            </a:p>
            <a:p>
              <a:pPr algn="ctr">
                <a:lnSpc>
                  <a:spcPts val="3167"/>
                </a:lnSpc>
              </a:pPr>
              <a:r>
                <a:rPr lang="en-US" sz="2199">
                  <a:solidFill>
                    <a:srgbClr val="9BA8C7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FCM / UNICAMP • Instituto Nossa Casa</a:t>
              </a:r>
            </a:p>
            <a:p>
              <a:pPr algn="ctr">
                <a:lnSpc>
                  <a:spcPts val="3167"/>
                </a:lnSpc>
              </a:pPr>
              <a:endParaRPr lang="en-US" sz="2199">
                <a:solidFill>
                  <a:srgbClr val="9BA8C7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5800" y="8017193"/>
            <a:ext cx="15041880" cy="591503"/>
            <a:chOff x="-548640" y="-57150"/>
            <a:chExt cx="20055840" cy="788671"/>
          </a:xfrm>
        </p:grpSpPr>
        <p:sp>
          <p:nvSpPr>
            <p:cNvPr id="15" name="Freeform 15"/>
            <p:cNvSpPr/>
            <p:nvPr/>
          </p:nvSpPr>
          <p:spPr>
            <a:xfrm>
              <a:off x="-548640" y="1"/>
              <a:ext cx="19507200" cy="731520"/>
            </a:xfrm>
            <a:custGeom>
              <a:avLst/>
              <a:gdLst/>
              <a:ahLst/>
              <a:cxnLst/>
              <a:rect l="l" t="t" r="r" b="b"/>
              <a:pathLst>
                <a:path w="19507200" h="731520">
                  <a:moveTo>
                    <a:pt x="0" y="0"/>
                  </a:moveTo>
                  <a:lnTo>
                    <a:pt x="19507200" y="0"/>
                  </a:lnTo>
                  <a:lnTo>
                    <a:pt x="19507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69601" b="-46960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9507200" cy="7886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000" u="sng" dirty="0">
                  <a:solidFill>
                    <a:srgbClr val="7C8AAD"/>
                  </a:solidFill>
                  <a:latin typeface="Times New Roman"/>
                  <a:ea typeface="Times New Roman"/>
                  <a:cs typeface="Times New Roman"/>
                  <a:sym typeface="Times New Roman"/>
                  <a:hlinkClick r:id="rId4" tooltip="https://www.instagram.com/reels/DZ-mT2zjsiM/"/>
                </a:rPr>
                <a:t>https://www.instagram.com/reels/DZ-mT2zjsiM/</a:t>
              </a:r>
              <a:r>
                <a:rPr lang="en-US" sz="2000" dirty="0">
                  <a:solidFill>
                    <a:srgbClr val="7C8AAD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333454" y="3543714"/>
            <a:ext cx="10504581" cy="408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7"/>
              </a:lnSpc>
              <a:spcBef>
                <a:spcPct val="0"/>
              </a:spcBef>
            </a:pPr>
            <a:r>
              <a:rPr lang="en-US" sz="2699" b="1">
                <a:solidFill>
                  <a:srgbClr val="C7D0E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Trajetória e Especialidades</a:t>
            </a:r>
          </a:p>
          <a:p>
            <a:pPr algn="l">
              <a:lnSpc>
                <a:spcPts val="3167"/>
              </a:lnSpc>
              <a:spcBef>
                <a:spcPct val="0"/>
              </a:spcBef>
            </a:pPr>
            <a:endParaRPr lang="en-US" sz="2699" b="1">
              <a:solidFill>
                <a:srgbClr val="C7D0E6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marL="474979" lvl="1" indent="-237490" algn="l">
              <a:lnSpc>
                <a:spcPts val="3167"/>
              </a:lnSpc>
              <a:buFont typeface="Arial"/>
              <a:buChar char="•"/>
            </a:pPr>
            <a:r>
              <a:rPr lang="en-US" sz="2199">
                <a:solidFill>
                  <a:srgbClr val="9BA8C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Atuação Acadêmica: Mestre e Doutorando pelo Programa de Pós-Graduação em Saúde, Interdisciplinaridade e Reabilitação (PPG-SIR - FCM/UNICAMP), sob orientação da Profa. Dra. Rita de Cássia Ietto Montilha.</a:t>
            </a:r>
          </a:p>
          <a:p>
            <a:pPr marL="474979" lvl="1" indent="-237490" algn="l">
              <a:lnSpc>
                <a:spcPts val="3167"/>
              </a:lnSpc>
              <a:buFont typeface="Arial"/>
              <a:buChar char="•"/>
            </a:pPr>
            <a:r>
              <a:rPr lang="en-US" sz="2199">
                <a:solidFill>
                  <a:srgbClr val="9BA8C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Atuação Institucional: Cofundador do Instituto Nossa Casa, com foco na intervenção precoce em paralisia cerebral, suporte familiar e garantia de direitos.</a:t>
            </a:r>
          </a:p>
          <a:p>
            <a:pPr marL="474979" lvl="1" indent="-237490" algn="l">
              <a:lnSpc>
                <a:spcPts val="3167"/>
              </a:lnSpc>
              <a:buFont typeface="Arial"/>
              <a:buChar char="•"/>
            </a:pPr>
            <a:r>
              <a:rPr lang="en-US" sz="2199">
                <a:solidFill>
                  <a:srgbClr val="9BA8C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Representação Internacional: Convidado para a COSP19 pelo International Cerebral Palsy Society (ICPS), Governo de Luxemburgo e UNICEF.</a:t>
            </a:r>
          </a:p>
          <a:p>
            <a:pPr algn="l">
              <a:lnSpc>
                <a:spcPts val="3167"/>
              </a:lnSpc>
              <a:spcBef>
                <a:spcPct val="0"/>
              </a:spcBef>
            </a:pPr>
            <a:endParaRPr lang="en-US" sz="2199">
              <a:solidFill>
                <a:srgbClr val="9BA8C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2946246" y="3619914"/>
            <a:ext cx="1720405" cy="1720405"/>
          </a:xfrm>
          <a:custGeom>
            <a:avLst/>
            <a:gdLst/>
            <a:ahLst/>
            <a:cxnLst/>
            <a:rect l="l" t="t" r="r" b="b"/>
            <a:pathLst>
              <a:path w="1720405" h="1720405">
                <a:moveTo>
                  <a:pt x="0" y="0"/>
                </a:moveTo>
                <a:lnTo>
                  <a:pt x="1720405" y="0"/>
                </a:lnTo>
                <a:lnTo>
                  <a:pt x="1720405" y="1720405"/>
                </a:lnTo>
                <a:lnTo>
                  <a:pt x="0" y="17204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7"/>
          <a:srcRect l="5296" t="10298" r="5296" b="4459"/>
          <a:stretch/>
        </p:blipFill>
        <p:spPr>
          <a:xfrm>
            <a:off x="2514600" y="1644117"/>
            <a:ext cx="2887588" cy="37641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849079"/>
            <a:ext cx="16230600" cy="3175169"/>
            <a:chOff x="0" y="0"/>
            <a:chExt cx="21640800" cy="4233558"/>
          </a:xfrm>
        </p:grpSpPr>
        <p:sp>
          <p:nvSpPr>
            <p:cNvPr id="3" name="Freeform 3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21640800" cy="4233558"/>
            </a:xfrm>
            <a:custGeom>
              <a:avLst/>
              <a:gdLst/>
              <a:ahLst/>
              <a:cxnLst/>
              <a:rect l="l" t="t" r="r" b="b"/>
              <a:pathLst>
                <a:path w="21640800" h="4233558">
                  <a:moveTo>
                    <a:pt x="173865" y="0"/>
                  </a:moveTo>
                  <a:lnTo>
                    <a:pt x="21466935" y="0"/>
                  </a:lnTo>
                  <a:cubicBezTo>
                    <a:pt x="21562958" y="0"/>
                    <a:pt x="21640800" y="77842"/>
                    <a:pt x="21640800" y="173865"/>
                  </a:cubicBezTo>
                  <a:lnTo>
                    <a:pt x="21640800" y="4059693"/>
                  </a:lnTo>
                  <a:cubicBezTo>
                    <a:pt x="21640800" y="4155716"/>
                    <a:pt x="21562958" y="4233558"/>
                    <a:pt x="21466935" y="4233558"/>
                  </a:cubicBezTo>
                  <a:lnTo>
                    <a:pt x="173865" y="4233558"/>
                  </a:lnTo>
                  <a:cubicBezTo>
                    <a:pt x="77842" y="4233558"/>
                    <a:pt x="0" y="4155716"/>
                    <a:pt x="0" y="4059693"/>
                  </a:cubicBezTo>
                  <a:lnTo>
                    <a:pt x="0" y="173865"/>
                  </a:lnTo>
                  <a:cubicBezTo>
                    <a:pt x="0" y="77842"/>
                    <a:pt x="77842" y="0"/>
                    <a:pt x="173865" y="0"/>
                  </a:cubicBezTo>
                  <a:close/>
                </a:path>
              </a:pathLst>
            </a:custGeom>
            <a:solidFill>
              <a:srgbClr val="F4F6F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40"/>
                </a:lnSpc>
              </a:pPr>
              <a:r>
                <a:rPr lang="en-US" sz="52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Contexto e Urgência Global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97591" y="7071998"/>
            <a:ext cx="15892818" cy="1059942"/>
            <a:chOff x="0" y="0"/>
            <a:chExt cx="21190423" cy="1413256"/>
          </a:xfrm>
        </p:grpSpPr>
        <p:sp>
          <p:nvSpPr>
            <p:cNvPr id="10" name="Freeform 10"/>
            <p:cNvSpPr/>
            <p:nvPr/>
          </p:nvSpPr>
          <p:spPr>
            <a:xfrm>
              <a:off x="0" y="33400"/>
              <a:ext cx="534759" cy="401069"/>
            </a:xfrm>
            <a:custGeom>
              <a:avLst/>
              <a:gdLst/>
              <a:ahLst/>
              <a:cxnLst/>
              <a:rect l="l" t="t" r="r" b="b"/>
              <a:pathLst>
                <a:path w="534759" h="401069">
                  <a:moveTo>
                    <a:pt x="0" y="0"/>
                  </a:moveTo>
                  <a:lnTo>
                    <a:pt x="534759" y="0"/>
                  </a:lnTo>
                  <a:lnTo>
                    <a:pt x="534759" y="401069"/>
                  </a:lnTo>
                  <a:lnTo>
                    <a:pt x="0" y="401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6914217" y="33400"/>
              <a:ext cx="276738" cy="401069"/>
            </a:xfrm>
            <a:custGeom>
              <a:avLst/>
              <a:gdLst/>
              <a:ahLst/>
              <a:cxnLst/>
              <a:rect l="l" t="t" r="r" b="b"/>
              <a:pathLst>
                <a:path w="276738" h="401069">
                  <a:moveTo>
                    <a:pt x="0" y="0"/>
                  </a:moveTo>
                  <a:lnTo>
                    <a:pt x="276738" y="0"/>
                  </a:lnTo>
                  <a:lnTo>
                    <a:pt x="276738" y="401069"/>
                  </a:lnTo>
                  <a:lnTo>
                    <a:pt x="0" y="401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4522878" y="33400"/>
              <a:ext cx="357720" cy="404204"/>
            </a:xfrm>
            <a:custGeom>
              <a:avLst/>
              <a:gdLst/>
              <a:ahLst/>
              <a:cxnLst/>
              <a:rect l="l" t="t" r="r" b="b"/>
              <a:pathLst>
                <a:path w="357720" h="404204">
                  <a:moveTo>
                    <a:pt x="0" y="0"/>
                  </a:moveTo>
                  <a:lnTo>
                    <a:pt x="357721" y="0"/>
                  </a:lnTo>
                  <a:lnTo>
                    <a:pt x="357721" y="404204"/>
                  </a:lnTo>
                  <a:lnTo>
                    <a:pt x="0" y="404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5404514" cy="14799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67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1B2C57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    Marco Jurídico</a:t>
              </a:r>
            </a:p>
            <a:p>
              <a:pPr algn="l">
                <a:lnSpc>
                  <a:spcPts val="288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Consolidação global de leis e diretrizes de direitos humanos sem precedentes.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903114" y="-66675"/>
              <a:ext cx="6117828" cy="14799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67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1B2C57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 Lacuna Prática</a:t>
              </a:r>
            </a:p>
            <a:p>
              <a:pPr algn="l">
                <a:lnSpc>
                  <a:spcPts val="288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Lentidão substancial na transformação da vida diária das pessoas com deficiência.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522878" y="-66675"/>
              <a:ext cx="6667545" cy="14799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67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1B2C57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  Liderança Real</a:t>
              </a:r>
            </a:p>
            <a:p>
              <a:pPr algn="l">
                <a:lnSpc>
                  <a:spcPts val="288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Protagonismo direto de ativistas e pesquisadores com deficiência no centro das decisões.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738150" y="3511977"/>
            <a:ext cx="14811699" cy="1773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7"/>
              </a:lnSpc>
              <a:spcBef>
                <a:spcPct val="0"/>
              </a:spcBef>
            </a:pPr>
            <a:r>
              <a:rPr lang="en-US" sz="2699" b="1">
                <a:solidFill>
                  <a:srgbClr val="1B2C5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Uma reflexão crítica sobre duas décadas de avanços normativos e práticos</a:t>
            </a:r>
          </a:p>
          <a:p>
            <a:pPr algn="l">
              <a:lnSpc>
                <a:spcPts val="3887"/>
              </a:lnSpc>
              <a:spcBef>
                <a:spcPct val="0"/>
              </a:spcBef>
            </a:pPr>
            <a:endParaRPr lang="en-US" sz="2699" b="1">
              <a:solidFill>
                <a:srgbClr val="1B2C57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algn="l">
              <a:lnSpc>
                <a:spcPts val="3167"/>
              </a:lnSpc>
              <a:spcBef>
                <a:spcPct val="0"/>
              </a:spcBef>
            </a:pPr>
            <a:r>
              <a:rPr lang="en-US" sz="2199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"A celebração dos 20 anos da Convenção CRPD não foi marcada por triunfalismo, mas sim por uma cobrança firme e unânime por entregas concretas e aceleração de políticas públicas inclusivas."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40"/>
                </a:lnSpc>
              </a:pPr>
              <a:r>
                <a:rPr lang="en-US" sz="52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Ideia Central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97280" y="2157984"/>
            <a:ext cx="14630400" cy="864648"/>
            <a:chOff x="0" y="0"/>
            <a:chExt cx="19507200" cy="115286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07200" cy="1152864"/>
            </a:xfrm>
            <a:custGeom>
              <a:avLst/>
              <a:gdLst/>
              <a:ahLst/>
              <a:cxnLst/>
              <a:rect l="l" t="t" r="r" b="b"/>
              <a:pathLst>
                <a:path w="19507200" h="1152864">
                  <a:moveTo>
                    <a:pt x="0" y="0"/>
                  </a:moveTo>
                  <a:lnTo>
                    <a:pt x="19507200" y="0"/>
                  </a:lnTo>
                  <a:lnTo>
                    <a:pt x="19507200" y="1152864"/>
                  </a:lnTo>
                  <a:lnTo>
                    <a:pt x="0" y="11528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973" b="-261425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9507200" cy="11623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 arcabouço normativo internacional é maduro, mas a aplicação prática exige prioridade política imediata.</a:t>
              </a:r>
            </a:p>
            <a:p>
              <a:pPr algn="l">
                <a:lnSpc>
                  <a:spcPts val="2999"/>
                </a:lnSpc>
              </a:pPr>
              <a:endParaRPr lang="en-US" sz="2499">
                <a:solidFill>
                  <a:srgbClr val="5A648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13393" y="6598357"/>
            <a:ext cx="16061213" cy="1421892"/>
            <a:chOff x="0" y="0"/>
            <a:chExt cx="21414951" cy="1895856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66675"/>
              <a:ext cx="7009175" cy="1962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67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1B2C57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   Alerta em Plenário</a:t>
              </a:r>
            </a:p>
            <a:p>
              <a:pPr algn="l">
                <a:lnSpc>
                  <a:spcPts val="288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António Guterres destacou que os tratados de direitos humanos precisam se traduzir em orçamentos públicos e serviços acessíveis.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770971" y="-66675"/>
              <a:ext cx="6867373" cy="1962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67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1B2C57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   Nada Sobre Nós</a:t>
              </a:r>
            </a:p>
            <a:p>
              <a:pPr algn="l">
                <a:lnSpc>
                  <a:spcPts val="288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premissa "Nada Sobre Nós, Sem Nós" reafirmou-se como critério mandatório para a governança de qualquer política de inclusão.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400140" y="-66675"/>
              <a:ext cx="6014811" cy="1962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67"/>
                </a:lnSpc>
                <a:spcBef>
                  <a:spcPct val="0"/>
                </a:spcBef>
              </a:pPr>
              <a:r>
                <a:rPr lang="en-US" sz="2199" b="1">
                  <a:solidFill>
                    <a:srgbClr val="1B2C57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    Sem Complacência</a:t>
              </a:r>
            </a:p>
            <a:p>
              <a:pPr algn="l">
                <a:lnSpc>
                  <a:spcPts val="288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 Assembleia Geral enfatizou a urgência de superar barreiras atitudinais, arquitetônicas e tecnológicas remanescentes.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7770971" y="15877"/>
              <a:ext cx="400483" cy="400483"/>
            </a:xfrm>
            <a:custGeom>
              <a:avLst/>
              <a:gdLst/>
              <a:ahLst/>
              <a:cxnLst/>
              <a:rect l="l" t="t" r="r" b="b"/>
              <a:pathLst>
                <a:path w="400483" h="400483">
                  <a:moveTo>
                    <a:pt x="0" y="0"/>
                  </a:moveTo>
                  <a:lnTo>
                    <a:pt x="400483" y="0"/>
                  </a:lnTo>
                  <a:lnTo>
                    <a:pt x="400483" y="400483"/>
                  </a:lnTo>
                  <a:lnTo>
                    <a:pt x="0" y="400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5400344" y="15877"/>
              <a:ext cx="277503" cy="426927"/>
            </a:xfrm>
            <a:custGeom>
              <a:avLst/>
              <a:gdLst/>
              <a:ahLst/>
              <a:cxnLst/>
              <a:rect l="l" t="t" r="r" b="b"/>
              <a:pathLst>
                <a:path w="277503" h="426927">
                  <a:moveTo>
                    <a:pt x="0" y="0"/>
                  </a:moveTo>
                  <a:lnTo>
                    <a:pt x="277503" y="0"/>
                  </a:lnTo>
                  <a:lnTo>
                    <a:pt x="277503" y="426927"/>
                  </a:lnTo>
                  <a:lnTo>
                    <a:pt x="0" y="4269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416360" cy="416360"/>
            </a:xfrm>
            <a:custGeom>
              <a:avLst/>
              <a:gdLst/>
              <a:ahLst/>
              <a:cxnLst/>
              <a:rect l="l" t="t" r="r" b="b"/>
              <a:pathLst>
                <a:path w="416360" h="416360">
                  <a:moveTo>
                    <a:pt x="0" y="0"/>
                  </a:moveTo>
                  <a:lnTo>
                    <a:pt x="416360" y="0"/>
                  </a:lnTo>
                  <a:lnTo>
                    <a:pt x="416360" y="416360"/>
                  </a:lnTo>
                  <a:lnTo>
                    <a:pt x="0" y="416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a:blipFill>
          </p:spPr>
        </p:sp>
      </p:grpSp>
      <p:pic>
        <p:nvPicPr>
          <p:cNvPr id="17" name="Google Shape;137;p1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15570" y="3615565"/>
            <a:ext cx="15087600" cy="228542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tângulo 17"/>
          <p:cNvSpPr/>
          <p:nvPr/>
        </p:nvSpPr>
        <p:spPr>
          <a:xfrm>
            <a:off x="1425663" y="3702261"/>
            <a:ext cx="14630400" cy="1938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</a:pPr>
            <a:r>
              <a:rPr lang="pt-BR" sz="2600" dirty="0">
                <a:solidFill>
                  <a:srgbClr val="F8FAFC"/>
                </a:solidFill>
                <a:latin typeface="Lato"/>
                <a:ea typeface="Lato"/>
                <a:cs typeface="Lato"/>
                <a:sym typeface="Lato"/>
              </a:rPr>
              <a:t>"A celebração dos 20 anos da Convenção CRPD não foi marcada por triunfalismo, mas sim por uma cobrança firme e unânime por entregas concretas e aceleração de políticas públicas inclusivas."</a:t>
            </a:r>
            <a:endParaRPr lang="pt-BR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40"/>
                </a:lnSpc>
              </a:pPr>
              <a:r>
                <a:rPr lang="en-US" sz="52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Evolução do Cumprimento das Diretrizes (2006–2026)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019175" y="1603629"/>
            <a:ext cx="16301941" cy="4660684"/>
          </a:xfrm>
          <a:custGeom>
            <a:avLst/>
            <a:gdLst/>
            <a:ahLst/>
            <a:cxnLst/>
            <a:rect l="l" t="t" r="r" b="b"/>
            <a:pathLst>
              <a:path w="16301941" h="4660684">
                <a:moveTo>
                  <a:pt x="0" y="0"/>
                </a:moveTo>
                <a:lnTo>
                  <a:pt x="16301941" y="0"/>
                </a:lnTo>
                <a:lnTo>
                  <a:pt x="16301941" y="4660684"/>
                </a:lnTo>
                <a:lnTo>
                  <a:pt x="0" y="46606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58002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993029" y="6400832"/>
            <a:ext cx="16266271" cy="1360159"/>
            <a:chOff x="0" y="0"/>
            <a:chExt cx="21688361" cy="18135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688360" cy="1813545"/>
            </a:xfrm>
            <a:custGeom>
              <a:avLst/>
              <a:gdLst/>
              <a:ahLst/>
              <a:cxnLst/>
              <a:rect l="l" t="t" r="r" b="b"/>
              <a:pathLst>
                <a:path w="21688360" h="1813545">
                  <a:moveTo>
                    <a:pt x="0" y="0"/>
                  </a:moveTo>
                  <a:lnTo>
                    <a:pt x="21688360" y="0"/>
                  </a:lnTo>
                  <a:lnTo>
                    <a:pt x="21688360" y="1813545"/>
                  </a:lnTo>
                  <a:lnTo>
                    <a:pt x="0" y="181354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8866" r="1062" b="-172228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21688361" cy="18230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80"/>
                </a:lnSpc>
              </a:pPr>
              <a:r>
                <a:rPr lang="en-US" sz="24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Leitura do gráfico:</a:t>
              </a:r>
              <a:r>
                <a:rPr lang="en-US" sz="2400">
                  <a:solidFill>
                    <a:srgbClr val="101F4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A aprovação de marcas legais avançou expressivamente em duas décadas, porém a efetivação prática em empregabilidade e govenança de novas tecnologias (IA) permanece em níveis críticos e exige aceleração imediata</a:t>
              </a:r>
              <a:r>
                <a:rPr lang="en-US" sz="24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F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83310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40"/>
                </a:lnSpc>
              </a:pPr>
              <a:r>
                <a:rPr lang="en-US" sz="52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Comparativo em Tabela: Desafios vs. Caminhos</a:t>
              </a:r>
            </a:p>
          </p:txBody>
        </p:sp>
      </p:grp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1028700" y="2830135"/>
          <a:ext cx="16252038" cy="5133975"/>
        </p:xfrm>
        <a:graphic>
          <a:graphicData uri="http://schemas.openxmlformats.org/drawingml/2006/table">
            <a:tbl>
              <a:tblPr/>
              <a:tblGrid>
                <a:gridCol w="3183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6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11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6795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Área Temática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B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Desafio Atual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B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Times New Roman Bold"/>
                          <a:ea typeface="Times New Roman Bold"/>
                          <a:cs typeface="Times New Roman Bold"/>
                          <a:sym typeface="Times New Roman Bold"/>
                        </a:rPr>
                        <a:t>Caminho Prático Recomendado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B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6795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1B2C5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Inteligência Artificial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1B2C5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Risco de exclusão por algoritmos inacessíveis e enviesados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1B2C5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Governança inclusiva e acessibilidade desde o design (Art. 9 CRPD)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6795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1B2C5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Empregabilidade &amp; Renda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1B2C5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Programas de renda que desincentivam a formalização laboral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1B2C5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Integração entre políticas de proteção social e incentivos ao emprego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6795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1B2C5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Capacidade Jurídica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1B2C5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Persistência do modelo tutelar de interdição tradicional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1B2C5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Implementação efetiva da tomada de decisão apoiada e autonomia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6795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1B2C5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Primeira Infância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1B2C5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Diagnóstico e intervenção em reabilitação tardios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1B2C5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Redes intersetoriais de intervenção precoce e suporte familiar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39"/>
                </a:lnSpc>
              </a:pPr>
              <a:r>
                <a:rPr lang="en-US" sz="5199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Muito Além da Bolsa: Permanência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126551" y="5468578"/>
            <a:ext cx="4637757" cy="1360159"/>
            <a:chOff x="0" y="0"/>
            <a:chExt cx="6183675" cy="18135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83675" cy="1813545"/>
            </a:xfrm>
            <a:custGeom>
              <a:avLst/>
              <a:gdLst/>
              <a:ahLst/>
              <a:cxnLst/>
              <a:rect l="l" t="t" r="r" b="b"/>
              <a:pathLst>
                <a:path w="6183675" h="1813545">
                  <a:moveTo>
                    <a:pt x="0" y="0"/>
                  </a:moveTo>
                  <a:lnTo>
                    <a:pt x="6183675" y="0"/>
                  </a:lnTo>
                  <a:lnTo>
                    <a:pt x="6183675" y="1813545"/>
                  </a:lnTo>
                  <a:lnTo>
                    <a:pt x="0" y="181354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8866" r="-247009" b="-172228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6183675" cy="18230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80"/>
                </a:lnSpc>
              </a:pPr>
              <a:r>
                <a:rPr lang="en-US" sz="24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Manutenção financeira básica.</a:t>
              </a:r>
            </a:p>
            <a:p>
              <a:pPr algn="l">
                <a:lnSpc>
                  <a:spcPts val="2880"/>
                </a:lnSpc>
              </a:pPr>
              <a:r>
                <a:rPr lang="en-US" sz="24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Garante a presença física mas não assegura o sucesso acadêmico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523692" y="5468578"/>
            <a:ext cx="4637757" cy="1564630"/>
            <a:chOff x="0" y="0"/>
            <a:chExt cx="6183675" cy="208617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83675" cy="2086174"/>
            </a:xfrm>
            <a:custGeom>
              <a:avLst/>
              <a:gdLst/>
              <a:ahLst/>
              <a:cxnLst/>
              <a:rect l="l" t="t" r="r" b="b"/>
              <a:pathLst>
                <a:path w="6183675" h="2086174">
                  <a:moveTo>
                    <a:pt x="0" y="0"/>
                  </a:moveTo>
                  <a:lnTo>
                    <a:pt x="6183675" y="0"/>
                  </a:lnTo>
                  <a:lnTo>
                    <a:pt x="6183675" y="2086174"/>
                  </a:lnTo>
                  <a:lnTo>
                    <a:pt x="0" y="20861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64184" r="-247009" b="-136652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6183675" cy="20956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80"/>
                </a:lnSpc>
              </a:pPr>
              <a:r>
                <a:rPr lang="en-US" sz="24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Atendimento educacional especializado,</a:t>
              </a:r>
            </a:p>
            <a:p>
              <a:pPr algn="l">
                <a:lnSpc>
                  <a:spcPts val="2880"/>
                </a:lnSpc>
              </a:pPr>
              <a:r>
                <a:rPr lang="en-US" sz="24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Disciplinas de Autorregulação,</a:t>
              </a:r>
            </a:p>
            <a:p>
              <a:pPr algn="l">
                <a:lnSpc>
                  <a:spcPts val="2880"/>
                </a:lnSpc>
              </a:pPr>
              <a:r>
                <a:rPr lang="en-US" sz="24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Oficinas e Integração cultural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126551" y="2653716"/>
            <a:ext cx="4533506" cy="2718675"/>
            <a:chOff x="0" y="0"/>
            <a:chExt cx="1194010" cy="71603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94010" cy="716030"/>
            </a:xfrm>
            <a:custGeom>
              <a:avLst/>
              <a:gdLst/>
              <a:ahLst/>
              <a:cxnLst/>
              <a:rect l="l" t="t" r="r" b="b"/>
              <a:pathLst>
                <a:path w="1194010" h="716030">
                  <a:moveTo>
                    <a:pt x="29031" y="0"/>
                  </a:moveTo>
                  <a:lnTo>
                    <a:pt x="1164979" y="0"/>
                  </a:lnTo>
                  <a:cubicBezTo>
                    <a:pt x="1172678" y="0"/>
                    <a:pt x="1180062" y="3059"/>
                    <a:pt x="1185507" y="8503"/>
                  </a:cubicBezTo>
                  <a:cubicBezTo>
                    <a:pt x="1190951" y="13947"/>
                    <a:pt x="1194010" y="21332"/>
                    <a:pt x="1194010" y="29031"/>
                  </a:cubicBezTo>
                  <a:lnTo>
                    <a:pt x="1194010" y="686999"/>
                  </a:lnTo>
                  <a:cubicBezTo>
                    <a:pt x="1194010" y="694698"/>
                    <a:pt x="1190951" y="702082"/>
                    <a:pt x="1185507" y="707527"/>
                  </a:cubicBezTo>
                  <a:cubicBezTo>
                    <a:pt x="1180062" y="712971"/>
                    <a:pt x="1172678" y="716030"/>
                    <a:pt x="1164979" y="716030"/>
                  </a:cubicBezTo>
                  <a:lnTo>
                    <a:pt x="29031" y="716030"/>
                  </a:lnTo>
                  <a:cubicBezTo>
                    <a:pt x="21332" y="716030"/>
                    <a:pt x="13947" y="712971"/>
                    <a:pt x="8503" y="707527"/>
                  </a:cubicBezTo>
                  <a:cubicBezTo>
                    <a:pt x="3059" y="702082"/>
                    <a:pt x="0" y="694698"/>
                    <a:pt x="0" y="686999"/>
                  </a:cubicBezTo>
                  <a:lnTo>
                    <a:pt x="0" y="29031"/>
                  </a:lnTo>
                  <a:cubicBezTo>
                    <a:pt x="0" y="21332"/>
                    <a:pt x="3059" y="13947"/>
                    <a:pt x="8503" y="8503"/>
                  </a:cubicBezTo>
                  <a:cubicBezTo>
                    <a:pt x="13947" y="3059"/>
                    <a:pt x="21332" y="0"/>
                    <a:pt x="29031" y="0"/>
                  </a:cubicBezTo>
                  <a:close/>
                </a:path>
              </a:pathLst>
            </a:custGeom>
            <a:solidFill>
              <a:srgbClr val="7C8AA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1194010" cy="735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99"/>
                </a:lnSpc>
              </a:pPr>
              <a:r>
                <a:rPr lang="en-US" sz="3999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Assistencialismo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523692" y="2653716"/>
            <a:ext cx="4533506" cy="2718675"/>
            <a:chOff x="0" y="0"/>
            <a:chExt cx="1194010" cy="71603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94010" cy="716030"/>
            </a:xfrm>
            <a:custGeom>
              <a:avLst/>
              <a:gdLst/>
              <a:ahLst/>
              <a:cxnLst/>
              <a:rect l="l" t="t" r="r" b="b"/>
              <a:pathLst>
                <a:path w="1194010" h="716030">
                  <a:moveTo>
                    <a:pt x="29031" y="0"/>
                  </a:moveTo>
                  <a:lnTo>
                    <a:pt x="1164979" y="0"/>
                  </a:lnTo>
                  <a:cubicBezTo>
                    <a:pt x="1172678" y="0"/>
                    <a:pt x="1180062" y="3059"/>
                    <a:pt x="1185507" y="8503"/>
                  </a:cubicBezTo>
                  <a:cubicBezTo>
                    <a:pt x="1190951" y="13947"/>
                    <a:pt x="1194010" y="21332"/>
                    <a:pt x="1194010" y="29031"/>
                  </a:cubicBezTo>
                  <a:lnTo>
                    <a:pt x="1194010" y="686999"/>
                  </a:lnTo>
                  <a:cubicBezTo>
                    <a:pt x="1194010" y="694698"/>
                    <a:pt x="1190951" y="702082"/>
                    <a:pt x="1185507" y="707527"/>
                  </a:cubicBezTo>
                  <a:cubicBezTo>
                    <a:pt x="1180062" y="712971"/>
                    <a:pt x="1172678" y="716030"/>
                    <a:pt x="1164979" y="716030"/>
                  </a:cubicBezTo>
                  <a:lnTo>
                    <a:pt x="29031" y="716030"/>
                  </a:lnTo>
                  <a:cubicBezTo>
                    <a:pt x="21332" y="716030"/>
                    <a:pt x="13947" y="712971"/>
                    <a:pt x="8503" y="707527"/>
                  </a:cubicBezTo>
                  <a:cubicBezTo>
                    <a:pt x="3059" y="702082"/>
                    <a:pt x="0" y="694698"/>
                    <a:pt x="0" y="686999"/>
                  </a:cubicBezTo>
                  <a:lnTo>
                    <a:pt x="0" y="29031"/>
                  </a:lnTo>
                  <a:cubicBezTo>
                    <a:pt x="0" y="21332"/>
                    <a:pt x="3059" y="13947"/>
                    <a:pt x="8503" y="8503"/>
                  </a:cubicBezTo>
                  <a:cubicBezTo>
                    <a:pt x="13947" y="3059"/>
                    <a:pt x="21332" y="0"/>
                    <a:pt x="29031" y="0"/>
                  </a:cubicBezTo>
                  <a:close/>
                </a:path>
              </a:pathLst>
            </a:custGeom>
            <a:solidFill>
              <a:srgbClr val="7C8AAD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1194010" cy="735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99"/>
                </a:lnSpc>
              </a:pPr>
              <a:r>
                <a:rPr lang="en-US" sz="3999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Formação Emancipatória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7254973" y="2667540"/>
            <a:ext cx="3836669" cy="2704852"/>
          </a:xfrm>
          <a:custGeom>
            <a:avLst/>
            <a:gdLst/>
            <a:ahLst/>
            <a:cxnLst/>
            <a:rect l="l" t="t" r="r" b="b"/>
            <a:pathLst>
              <a:path w="3836669" h="2704852">
                <a:moveTo>
                  <a:pt x="0" y="0"/>
                </a:moveTo>
                <a:lnTo>
                  <a:pt x="3836670" y="0"/>
                </a:lnTo>
                <a:lnTo>
                  <a:pt x="3836670" y="2704852"/>
                </a:lnTo>
                <a:lnTo>
                  <a:pt x="0" y="27048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028700" y="7556525"/>
            <a:ext cx="16093440" cy="1133856"/>
            <a:chOff x="0" y="0"/>
            <a:chExt cx="21457920" cy="151180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101F4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“O apoio em relação aos conteúdos em diferentes níveis exigiu uma estratégia intitucional focada na relação e adaptação do aluno”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097280" y="1028700"/>
            <a:ext cx="7276086" cy="7298683"/>
          </a:xfrm>
          <a:custGeom>
            <a:avLst/>
            <a:gdLst/>
            <a:ahLst/>
            <a:cxnLst/>
            <a:rect l="l" t="t" r="r" b="b"/>
            <a:pathLst>
              <a:path w="7276086" h="7298683">
                <a:moveTo>
                  <a:pt x="0" y="0"/>
                </a:moveTo>
                <a:lnTo>
                  <a:pt x="7276086" y="0"/>
                </a:lnTo>
                <a:lnTo>
                  <a:pt x="7276086" y="7298683"/>
                </a:lnTo>
                <a:lnTo>
                  <a:pt x="0" y="72986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890959" y="1000125"/>
            <a:ext cx="7867501" cy="312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5195" lvl="1" indent="-442598" algn="l">
              <a:lnSpc>
                <a:spcPts val="4920"/>
              </a:lnSpc>
              <a:buFont typeface="Arial"/>
              <a:buChar char="•"/>
            </a:pPr>
            <a:r>
              <a:rPr lang="en-US" sz="410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60h (4 créditos)</a:t>
            </a:r>
          </a:p>
          <a:p>
            <a:pPr marL="885195" lvl="1" indent="-442598" algn="l">
              <a:lnSpc>
                <a:spcPts val="4920"/>
              </a:lnSpc>
              <a:buFont typeface="Arial"/>
              <a:buChar char="•"/>
            </a:pPr>
            <a:r>
              <a:rPr lang="en-US" sz="410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Atividades presenciais em grupo</a:t>
            </a:r>
          </a:p>
          <a:p>
            <a:pPr marL="885195" lvl="1" indent="-442598" algn="l">
              <a:lnSpc>
                <a:spcPts val="4920"/>
              </a:lnSpc>
              <a:buFont typeface="Arial"/>
              <a:buChar char="•"/>
            </a:pPr>
            <a:r>
              <a:rPr lang="en-US" sz="410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Atividades individuais online</a:t>
            </a:r>
          </a:p>
          <a:p>
            <a:pPr marL="885195" lvl="1" indent="-442598" algn="l">
              <a:lnSpc>
                <a:spcPts val="4920"/>
              </a:lnSpc>
              <a:buFont typeface="Arial"/>
              <a:buChar char="•"/>
            </a:pPr>
            <a:r>
              <a:rPr lang="en-US" sz="410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Feedback semanal personalizado</a:t>
            </a:r>
          </a:p>
          <a:p>
            <a:pPr marL="885195" lvl="1" indent="-442598" algn="l">
              <a:lnSpc>
                <a:spcPts val="4920"/>
              </a:lnSpc>
              <a:buFont typeface="Arial"/>
              <a:buChar char="•"/>
            </a:pPr>
            <a:r>
              <a:rPr lang="en-US" sz="410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Modelo Cíclico de Zimmerman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1564987" y="401876"/>
            <a:ext cx="6368693" cy="2077244"/>
          </a:xfrm>
          <a:custGeom>
            <a:avLst/>
            <a:gdLst/>
            <a:ahLst/>
            <a:cxnLst/>
            <a:rect l="l" t="t" r="r" b="b"/>
            <a:pathLst>
              <a:path w="6368693" h="2077244">
                <a:moveTo>
                  <a:pt x="0" y="0"/>
                </a:moveTo>
                <a:lnTo>
                  <a:pt x="6368693" y="0"/>
                </a:lnTo>
                <a:lnTo>
                  <a:pt x="6368693" y="2077244"/>
                </a:lnTo>
                <a:lnTo>
                  <a:pt x="0" y="20772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238741" y="2715588"/>
            <a:ext cx="13810519" cy="6542712"/>
          </a:xfrm>
          <a:custGeom>
            <a:avLst/>
            <a:gdLst/>
            <a:ahLst/>
            <a:cxnLst/>
            <a:rect l="l" t="t" r="r" b="b"/>
            <a:pathLst>
              <a:path w="13810519" h="6542712">
                <a:moveTo>
                  <a:pt x="0" y="0"/>
                </a:moveTo>
                <a:lnTo>
                  <a:pt x="13810518" y="0"/>
                </a:lnTo>
                <a:lnTo>
                  <a:pt x="13810518" y="6542712"/>
                </a:lnTo>
                <a:lnTo>
                  <a:pt x="0" y="6542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000125"/>
            <a:ext cx="10048586" cy="140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Contribuições de uma disciplina na promoção da autorregulação da aprendizagem de universitários egressos da rede pública (N=192)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8302361" y="1647151"/>
            <a:ext cx="8956939" cy="3496349"/>
          </a:xfrm>
          <a:custGeom>
            <a:avLst/>
            <a:gdLst/>
            <a:ahLst/>
            <a:cxnLst/>
            <a:rect l="l" t="t" r="r" b="b"/>
            <a:pathLst>
              <a:path w="8956939" h="3496349">
                <a:moveTo>
                  <a:pt x="0" y="0"/>
                </a:moveTo>
                <a:lnTo>
                  <a:pt x="8956939" y="0"/>
                </a:lnTo>
                <a:lnTo>
                  <a:pt x="8956939" y="3496349"/>
                </a:lnTo>
                <a:lnTo>
                  <a:pt x="0" y="34963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334274" y="6203011"/>
            <a:ext cx="8925026" cy="2733792"/>
          </a:xfrm>
          <a:custGeom>
            <a:avLst/>
            <a:gdLst/>
            <a:ahLst/>
            <a:cxnLst/>
            <a:rect l="l" t="t" r="r" b="b"/>
            <a:pathLst>
              <a:path w="8925026" h="2733792">
                <a:moveTo>
                  <a:pt x="0" y="0"/>
                </a:moveTo>
                <a:lnTo>
                  <a:pt x="8925026" y="0"/>
                </a:lnTo>
                <a:lnTo>
                  <a:pt x="8925026" y="2733792"/>
                </a:lnTo>
                <a:lnTo>
                  <a:pt x="0" y="27337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700" y="1911086"/>
            <a:ext cx="6002970" cy="5980318"/>
          </a:xfrm>
          <a:custGeom>
            <a:avLst/>
            <a:gdLst/>
            <a:ahLst/>
            <a:cxnLst/>
            <a:rect l="l" t="t" r="r" b="b"/>
            <a:pathLst>
              <a:path w="6002970" h="5980318">
                <a:moveTo>
                  <a:pt x="0" y="0"/>
                </a:moveTo>
                <a:lnTo>
                  <a:pt x="6002970" y="0"/>
                </a:lnTo>
                <a:lnTo>
                  <a:pt x="6002970" y="5980318"/>
                </a:lnTo>
                <a:lnTo>
                  <a:pt x="0" y="59803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2192361" y="3884323"/>
            <a:ext cx="13903277" cy="4904183"/>
          </a:xfrm>
          <a:custGeom>
            <a:avLst/>
            <a:gdLst/>
            <a:ahLst/>
            <a:cxnLst/>
            <a:rect l="l" t="t" r="r" b="b"/>
            <a:pathLst>
              <a:path w="13903277" h="4904183">
                <a:moveTo>
                  <a:pt x="0" y="0"/>
                </a:moveTo>
                <a:lnTo>
                  <a:pt x="13903278" y="0"/>
                </a:lnTo>
                <a:lnTo>
                  <a:pt x="13903278" y="4904183"/>
                </a:lnTo>
                <a:lnTo>
                  <a:pt x="0" y="490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192361" y="1028700"/>
            <a:ext cx="7182275" cy="2480534"/>
          </a:xfrm>
          <a:custGeom>
            <a:avLst/>
            <a:gdLst/>
            <a:ahLst/>
            <a:cxnLst/>
            <a:rect l="l" t="t" r="r" b="b"/>
            <a:pathLst>
              <a:path w="7182275" h="2480534">
                <a:moveTo>
                  <a:pt x="0" y="0"/>
                </a:moveTo>
                <a:lnTo>
                  <a:pt x="7182275" y="0"/>
                </a:lnTo>
                <a:lnTo>
                  <a:pt x="7182275" y="2480534"/>
                </a:lnTo>
                <a:lnTo>
                  <a:pt x="0" y="24805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713740" y="868792"/>
            <a:ext cx="6381899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101F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30h (2 créditos)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101F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Encontros presenciais: inicial e final 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101F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Atividades assíncronas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101F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Feedback automatizado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101F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Casos</a:t>
            </a:r>
          </a:p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101F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Dimensões da ARA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F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75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39"/>
                </a:lnSpc>
              </a:pPr>
              <a:r>
                <a:rPr lang="en-US" sz="5199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Enquanto isso...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028700" y="2862049"/>
            <a:ext cx="16230600" cy="4562903"/>
          </a:xfrm>
          <a:custGeom>
            <a:avLst/>
            <a:gdLst/>
            <a:ahLst/>
            <a:cxnLst/>
            <a:rect l="l" t="t" r="r" b="b"/>
            <a:pathLst>
              <a:path w="16230600" h="4562903">
                <a:moveTo>
                  <a:pt x="0" y="0"/>
                </a:moveTo>
                <a:lnTo>
                  <a:pt x="16230600" y="0"/>
                </a:lnTo>
                <a:lnTo>
                  <a:pt x="16230600" y="4562902"/>
                </a:lnTo>
                <a:lnTo>
                  <a:pt x="0" y="456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39"/>
                </a:lnSpc>
              </a:pPr>
              <a:r>
                <a:rPr lang="en-US" sz="5199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Por que intervenções no domínio da carreira?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97280" y="2157984"/>
            <a:ext cx="14630400" cy="1236123"/>
            <a:chOff x="0" y="0"/>
            <a:chExt cx="19507200" cy="164816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07200" cy="1648164"/>
            </a:xfrm>
            <a:custGeom>
              <a:avLst/>
              <a:gdLst/>
              <a:ahLst/>
              <a:cxnLst/>
              <a:rect l="l" t="t" r="r" b="b"/>
              <a:pathLst>
                <a:path w="19507200" h="1648164">
                  <a:moveTo>
                    <a:pt x="0" y="0"/>
                  </a:moveTo>
                  <a:lnTo>
                    <a:pt x="19507200" y="0"/>
                  </a:lnTo>
                  <a:lnTo>
                    <a:pt x="19507200" y="1648164"/>
                  </a:lnTo>
                  <a:lnTo>
                    <a:pt x="0" y="16481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8427" b="-152811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9507200" cy="16576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Antes, durante e depois do Ensino Superior</a:t>
              </a:r>
            </a:p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Mudanças que ocorrem próximo à conclusão/assumir novos papéis </a:t>
              </a:r>
            </a:p>
            <a:p>
              <a:pPr algn="l">
                <a:lnSpc>
                  <a:spcPts val="2999"/>
                </a:lnSpc>
              </a:pPr>
              <a:endParaRPr lang="en-US" sz="2499">
                <a:solidFill>
                  <a:srgbClr val="5A648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8757311" y="4965692"/>
            <a:ext cx="7631303" cy="4292608"/>
          </a:xfrm>
          <a:custGeom>
            <a:avLst/>
            <a:gdLst/>
            <a:ahLst/>
            <a:cxnLst/>
            <a:rect l="l" t="t" r="r" b="b"/>
            <a:pathLst>
              <a:path w="7631303" h="4292608">
                <a:moveTo>
                  <a:pt x="0" y="0"/>
                </a:moveTo>
                <a:lnTo>
                  <a:pt x="7631303" y="0"/>
                </a:lnTo>
                <a:lnTo>
                  <a:pt x="7631303" y="4292608"/>
                </a:lnTo>
                <a:lnTo>
                  <a:pt x="0" y="42926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029201" y="3751255"/>
            <a:ext cx="12230100" cy="240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39"/>
              </a:lnSpc>
              <a:spcBef>
                <a:spcPct val="0"/>
              </a:spcBef>
            </a:pPr>
            <a:r>
              <a:rPr lang="en-US" sz="5199" b="1" dirty="0" err="1">
                <a:solidFill>
                  <a:srgbClr val="101F44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Teoria</a:t>
            </a:r>
            <a:r>
              <a:rPr lang="en-US" sz="5199" b="1" dirty="0">
                <a:solidFill>
                  <a:srgbClr val="101F44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Social </a:t>
            </a:r>
            <a:r>
              <a:rPr lang="en-US" sz="5199" b="1" dirty="0" err="1">
                <a:solidFill>
                  <a:srgbClr val="101F44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Cognitiva</a:t>
            </a:r>
            <a:r>
              <a:rPr lang="en-US" sz="5199" b="1" dirty="0">
                <a:solidFill>
                  <a:srgbClr val="101F44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de </a:t>
            </a:r>
            <a:r>
              <a:rPr lang="en-US" sz="5199" b="1" dirty="0" err="1">
                <a:solidFill>
                  <a:srgbClr val="101F44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Carreira</a:t>
            </a:r>
            <a:endParaRPr lang="en-US" sz="5199" b="1" dirty="0">
              <a:solidFill>
                <a:srgbClr val="101F44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algn="ctr">
              <a:lnSpc>
                <a:spcPts val="6239"/>
              </a:lnSpc>
              <a:spcBef>
                <a:spcPct val="0"/>
              </a:spcBef>
            </a:pPr>
            <a:endParaRPr lang="en-US" sz="5199" b="1" dirty="0">
              <a:solidFill>
                <a:srgbClr val="101F44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algn="ctr">
              <a:lnSpc>
                <a:spcPts val="6239"/>
              </a:lnSpc>
              <a:spcBef>
                <a:spcPct val="0"/>
              </a:spcBef>
            </a:pPr>
            <a:endParaRPr lang="en-US" sz="5199" b="1" dirty="0">
              <a:solidFill>
                <a:srgbClr val="101F44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39"/>
                </a:lnSpc>
              </a:pPr>
              <a:r>
                <a:rPr lang="en-US" sz="5199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A teoria social cognitiva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097749" y="6314571"/>
            <a:ext cx="3468498" cy="1657543"/>
            <a:chOff x="0" y="0"/>
            <a:chExt cx="4624664" cy="22100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624664" cy="2210057"/>
            </a:xfrm>
            <a:custGeom>
              <a:avLst/>
              <a:gdLst/>
              <a:ahLst/>
              <a:cxnLst/>
              <a:rect l="l" t="t" r="r" b="b"/>
              <a:pathLst>
                <a:path w="4624664" h="2210057">
                  <a:moveTo>
                    <a:pt x="0" y="0"/>
                  </a:moveTo>
                  <a:lnTo>
                    <a:pt x="4624664" y="0"/>
                  </a:lnTo>
                  <a:lnTo>
                    <a:pt x="4624664" y="2210057"/>
                  </a:lnTo>
                  <a:lnTo>
                    <a:pt x="0" y="221005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4981" r="-363988" b="-123387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4624664" cy="22386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640"/>
                </a:lnSpc>
              </a:pPr>
              <a:r>
                <a:rPr lang="en-US" sz="47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Fatores pessoais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025625" y="2239661"/>
            <a:ext cx="4236750" cy="1133856"/>
            <a:chOff x="0" y="0"/>
            <a:chExt cx="5649000" cy="151180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649000" cy="1511808"/>
            </a:xfrm>
            <a:custGeom>
              <a:avLst/>
              <a:gdLst/>
              <a:ahLst/>
              <a:cxnLst/>
              <a:rect l="l" t="t" r="r" b="b"/>
              <a:pathLst>
                <a:path w="5649000" h="1511808">
                  <a:moveTo>
                    <a:pt x="0" y="0"/>
                  </a:moveTo>
                  <a:lnTo>
                    <a:pt x="5649000" y="0"/>
                  </a:lnTo>
                  <a:lnTo>
                    <a:pt x="564900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r="-279853" b="-226561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564900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640"/>
                </a:lnSpc>
              </a:pPr>
              <a:r>
                <a:rPr lang="en-US" sz="47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Comportamento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262375" y="6120776"/>
            <a:ext cx="4467226" cy="1657543"/>
            <a:chOff x="0" y="0"/>
            <a:chExt cx="5956301" cy="221005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956301" cy="2210057"/>
            </a:xfrm>
            <a:custGeom>
              <a:avLst/>
              <a:gdLst/>
              <a:ahLst/>
              <a:cxnLst/>
              <a:rect l="l" t="t" r="r" b="b"/>
              <a:pathLst>
                <a:path w="5956301" h="2210057">
                  <a:moveTo>
                    <a:pt x="0" y="0"/>
                  </a:moveTo>
                  <a:lnTo>
                    <a:pt x="5956301" y="0"/>
                  </a:lnTo>
                  <a:lnTo>
                    <a:pt x="5956301" y="2210057"/>
                  </a:lnTo>
                  <a:lnTo>
                    <a:pt x="0" y="221005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4981" r="-260255" b="-123387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5956301" cy="22386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640"/>
                </a:lnSpc>
              </a:pPr>
              <a:r>
                <a:rPr lang="en-US" sz="47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Eventos ambientais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62876" y="7778319"/>
            <a:ext cx="6362247" cy="1133856"/>
            <a:chOff x="0" y="0"/>
            <a:chExt cx="8482996" cy="151180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482996" cy="1511808"/>
            </a:xfrm>
            <a:custGeom>
              <a:avLst/>
              <a:gdLst/>
              <a:ahLst/>
              <a:cxnLst/>
              <a:rect l="l" t="t" r="r" b="b"/>
              <a:pathLst>
                <a:path w="8482996" h="1511808">
                  <a:moveTo>
                    <a:pt x="0" y="0"/>
                  </a:moveTo>
                  <a:lnTo>
                    <a:pt x="8482996" y="0"/>
                  </a:lnTo>
                  <a:lnTo>
                    <a:pt x="8482996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r="-152952" b="-226561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8482996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640"/>
                </a:lnSpc>
              </a:pPr>
              <a:r>
                <a:rPr lang="en-US" sz="4700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Determinismo recíproco</a:t>
              </a:r>
            </a:p>
          </p:txBody>
        </p:sp>
      </p:grpSp>
      <p:sp>
        <p:nvSpPr>
          <p:cNvPr id="19" name="Freeform 19"/>
          <p:cNvSpPr/>
          <p:nvPr/>
        </p:nvSpPr>
        <p:spPr>
          <a:xfrm rot="-3678403">
            <a:off x="5432287" y="4516480"/>
            <a:ext cx="3997045" cy="1159143"/>
          </a:xfrm>
          <a:custGeom>
            <a:avLst/>
            <a:gdLst/>
            <a:ahLst/>
            <a:cxnLst/>
            <a:rect l="l" t="t" r="r" b="b"/>
            <a:pathLst>
              <a:path w="3997045" h="1159143">
                <a:moveTo>
                  <a:pt x="0" y="0"/>
                </a:moveTo>
                <a:lnTo>
                  <a:pt x="3997045" y="0"/>
                </a:lnTo>
                <a:lnTo>
                  <a:pt x="3997045" y="1159143"/>
                </a:lnTo>
                <a:lnTo>
                  <a:pt x="0" y="11591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7058324" flipV="1">
            <a:off x="8886060" y="4524439"/>
            <a:ext cx="3997045" cy="1159143"/>
          </a:xfrm>
          <a:custGeom>
            <a:avLst/>
            <a:gdLst/>
            <a:ahLst/>
            <a:cxnLst/>
            <a:rect l="l" t="t" r="r" b="b"/>
            <a:pathLst>
              <a:path w="3997045" h="1159143">
                <a:moveTo>
                  <a:pt x="0" y="1159143"/>
                </a:moveTo>
                <a:lnTo>
                  <a:pt x="3997045" y="1159143"/>
                </a:lnTo>
                <a:lnTo>
                  <a:pt x="3997045" y="0"/>
                </a:lnTo>
                <a:lnTo>
                  <a:pt x="0" y="0"/>
                </a:lnTo>
                <a:lnTo>
                  <a:pt x="0" y="115914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7145478" y="6563770"/>
            <a:ext cx="3997045" cy="1159143"/>
          </a:xfrm>
          <a:custGeom>
            <a:avLst/>
            <a:gdLst/>
            <a:ahLst/>
            <a:cxnLst/>
            <a:rect l="l" t="t" r="r" b="b"/>
            <a:pathLst>
              <a:path w="3997045" h="1159143">
                <a:moveTo>
                  <a:pt x="0" y="0"/>
                </a:moveTo>
                <a:lnTo>
                  <a:pt x="3997044" y="0"/>
                </a:lnTo>
                <a:lnTo>
                  <a:pt x="3997044" y="1159143"/>
                </a:lnTo>
                <a:lnTo>
                  <a:pt x="0" y="11591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39"/>
                </a:lnSpc>
              </a:pPr>
              <a:r>
                <a:rPr lang="en-US" sz="5199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Crenças de Auto-Eficácia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10826" y="4734403"/>
            <a:ext cx="13148474" cy="2624857"/>
            <a:chOff x="0" y="0"/>
            <a:chExt cx="17531298" cy="34998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531299" cy="3499809"/>
            </a:xfrm>
            <a:custGeom>
              <a:avLst/>
              <a:gdLst/>
              <a:ahLst/>
              <a:cxnLst/>
              <a:rect l="l" t="t" r="r" b="b"/>
              <a:pathLst>
                <a:path w="17531299" h="3499809">
                  <a:moveTo>
                    <a:pt x="0" y="0"/>
                  </a:moveTo>
                  <a:lnTo>
                    <a:pt x="17531299" y="0"/>
                  </a:lnTo>
                  <a:lnTo>
                    <a:pt x="17531299" y="3499809"/>
                  </a:lnTo>
                  <a:lnTo>
                    <a:pt x="0" y="34998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7867" r="-22397" b="-4106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7531298" cy="35283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6239"/>
                </a:lnSpc>
              </a:pPr>
              <a:r>
                <a:rPr lang="en-US" sz="5199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Crenças de auto-eficácia </a:t>
              </a:r>
            </a:p>
            <a:p>
              <a:pPr algn="r">
                <a:lnSpc>
                  <a:spcPts val="6239"/>
                </a:lnSpc>
              </a:pPr>
              <a:r>
                <a:rPr lang="en-US" sz="5199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de transição para o mundo do trabalho</a:t>
              </a:r>
            </a:p>
            <a:p>
              <a:pPr algn="r">
                <a:lnSpc>
                  <a:spcPts val="6239"/>
                </a:lnSpc>
              </a:pPr>
              <a:endParaRPr lang="en-US" sz="5199" b="1">
                <a:solidFill>
                  <a:srgbClr val="101F44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97280" y="2229328"/>
            <a:ext cx="10668616" cy="250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0"/>
              </a:lnSpc>
            </a:pPr>
            <a:r>
              <a:rPr lang="en-US" sz="4100" i="1">
                <a:solidFill>
                  <a:srgbClr val="1B2C57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São crenças de alguém em sua capacidade em organizar e executar cursos de ação requeridos para produzir certas realizações.(Bandura, 1997)</a:t>
            </a:r>
          </a:p>
          <a:p>
            <a:pPr algn="l">
              <a:lnSpc>
                <a:spcPts val="4920"/>
              </a:lnSpc>
              <a:spcBef>
                <a:spcPct val="0"/>
              </a:spcBef>
            </a:pPr>
            <a:endParaRPr lang="en-US" sz="4100" i="1">
              <a:solidFill>
                <a:srgbClr val="1B2C57"/>
              </a:solidFill>
              <a:latin typeface="Times New Roman Italics"/>
              <a:ea typeface="Times New Roman Italics"/>
              <a:cs typeface="Times New Roman Italics"/>
              <a:sym typeface="Times New Roman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433074" y="6669891"/>
            <a:ext cx="11826226" cy="250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920"/>
              </a:lnSpc>
            </a:pPr>
            <a:r>
              <a:rPr lang="en-US" sz="4100" i="1">
                <a:solidFill>
                  <a:srgbClr val="1B2C57"/>
                </a:solidFill>
                <a:latin typeface="Times New Roman Italics"/>
                <a:ea typeface="Times New Roman Italics"/>
                <a:cs typeface="Times New Roman Italics"/>
                <a:sym typeface="Times New Roman Italics"/>
              </a:rPr>
              <a:t>“Crenças em relação à capacidade em organizar e executar ações de procura de emprego e de adaptação ao mundo do trabalho (VIEIRA E COIMBRA, 2005)</a:t>
            </a:r>
          </a:p>
          <a:p>
            <a:pPr algn="r">
              <a:lnSpc>
                <a:spcPts val="4920"/>
              </a:lnSpc>
              <a:spcBef>
                <a:spcPct val="0"/>
              </a:spcBef>
            </a:pPr>
            <a:endParaRPr lang="en-US" sz="4100" i="1">
              <a:solidFill>
                <a:srgbClr val="1B2C57"/>
              </a:solidFill>
              <a:latin typeface="Times New Roman Italics"/>
              <a:ea typeface="Times New Roman Italics"/>
              <a:cs typeface="Times New Roman Italics"/>
              <a:sym typeface="Times New Roman Italics"/>
            </a:endParaRPr>
          </a:p>
        </p:txBody>
      </p:sp>
      <p:sp>
        <p:nvSpPr>
          <p:cNvPr id="12" name="Texto Explicativo em Nuvem 11"/>
          <p:cNvSpPr/>
          <p:nvPr/>
        </p:nvSpPr>
        <p:spPr>
          <a:xfrm>
            <a:off x="12420600" y="1485900"/>
            <a:ext cx="3505200" cy="2057400"/>
          </a:xfrm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Eu acho que sou capaz de ....</a:t>
            </a:r>
            <a:endParaRPr lang="pt-BR" dirty="0"/>
          </a:p>
        </p:txBody>
      </p:sp>
      <p:sp>
        <p:nvSpPr>
          <p:cNvPr id="13" name="Texto Explicativo em Nuvem 12"/>
          <p:cNvSpPr/>
          <p:nvPr/>
        </p:nvSpPr>
        <p:spPr>
          <a:xfrm>
            <a:off x="1295400" y="5600700"/>
            <a:ext cx="3733800" cy="2514600"/>
          </a:xfrm>
          <a:prstGeom prst="cloudCallout">
            <a:avLst>
              <a:gd name="adj1" fmla="val 54386"/>
              <a:gd name="adj2" fmla="val 6094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Estou nada confiante que </a:t>
            </a:r>
            <a:r>
              <a:rPr lang="pt-BR" dirty="0"/>
              <a:t>c</a:t>
            </a:r>
            <a:r>
              <a:rPr lang="pt-BR" dirty="0" smtClean="0"/>
              <a:t>ontinuar </a:t>
            </a:r>
            <a:r>
              <a:rPr lang="pt-BR" dirty="0"/>
              <a:t>a pensar que vou encontrar emprego após várias recusas </a:t>
            </a:r>
            <a:endParaRPr lang="pt-B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028700"/>
            <a:ext cx="16093440" cy="1133856"/>
            <a:chOff x="0" y="0"/>
            <a:chExt cx="21457920" cy="15118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39"/>
                </a:lnSpc>
              </a:pPr>
              <a:r>
                <a:rPr lang="en-US" sz="5199" b="1">
                  <a:solidFill>
                    <a:srgbClr val="101F44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Modelo de Desenvolvimento de carreira (TSC)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6876349"/>
            <a:ext cx="2597052" cy="1984939"/>
            <a:chOff x="0" y="0"/>
            <a:chExt cx="683997" cy="5227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83997" cy="522782"/>
            </a:xfrm>
            <a:custGeom>
              <a:avLst/>
              <a:gdLst/>
              <a:ahLst/>
              <a:cxnLst/>
              <a:rect l="l" t="t" r="r" b="b"/>
              <a:pathLst>
                <a:path w="683997" h="522782">
                  <a:moveTo>
                    <a:pt x="0" y="0"/>
                  </a:moveTo>
                  <a:lnTo>
                    <a:pt x="683997" y="0"/>
                  </a:lnTo>
                  <a:lnTo>
                    <a:pt x="683997" y="522782"/>
                  </a:lnTo>
                  <a:lnTo>
                    <a:pt x="0" y="522782"/>
                  </a:lnTo>
                  <a:close/>
                </a:path>
              </a:pathLst>
            </a:custGeom>
            <a:solidFill>
              <a:srgbClr val="9BA8C7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683997" cy="5323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2476234"/>
            <a:ext cx="2597052" cy="3771465"/>
            <a:chOff x="0" y="0"/>
            <a:chExt cx="683997" cy="99330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83997" cy="993308"/>
            </a:xfrm>
            <a:custGeom>
              <a:avLst/>
              <a:gdLst/>
              <a:ahLst/>
              <a:cxnLst/>
              <a:rect l="l" t="t" r="r" b="b"/>
              <a:pathLst>
                <a:path w="683997" h="993308">
                  <a:moveTo>
                    <a:pt x="0" y="0"/>
                  </a:moveTo>
                  <a:lnTo>
                    <a:pt x="683997" y="0"/>
                  </a:lnTo>
                  <a:lnTo>
                    <a:pt x="683997" y="993308"/>
                  </a:lnTo>
                  <a:lnTo>
                    <a:pt x="0" y="993308"/>
                  </a:lnTo>
                  <a:close/>
                </a:path>
              </a:pathLst>
            </a:custGeom>
            <a:solidFill>
              <a:srgbClr val="9BA8C7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683997" cy="1002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877204" y="2503179"/>
            <a:ext cx="3086100" cy="1703246"/>
            <a:chOff x="0" y="0"/>
            <a:chExt cx="812800" cy="4485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448592"/>
            </a:xfrm>
            <a:custGeom>
              <a:avLst/>
              <a:gdLst/>
              <a:ahLst/>
              <a:cxnLst/>
              <a:rect l="l" t="t" r="r" b="b"/>
              <a:pathLst>
                <a:path w="812800" h="448592">
                  <a:moveTo>
                    <a:pt x="0" y="0"/>
                  </a:moveTo>
                  <a:lnTo>
                    <a:pt x="812800" y="0"/>
                  </a:lnTo>
                  <a:lnTo>
                    <a:pt x="812800" y="448592"/>
                  </a:lnTo>
                  <a:lnTo>
                    <a:pt x="0" y="448592"/>
                  </a:lnTo>
                  <a:close/>
                </a:path>
              </a:pathLst>
            </a:custGeom>
            <a:solidFill>
              <a:srgbClr val="9BA8C7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812800" cy="458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534929" y="2476234"/>
            <a:ext cx="3086100" cy="1703246"/>
            <a:chOff x="0" y="0"/>
            <a:chExt cx="812800" cy="44859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448592"/>
            </a:xfrm>
            <a:custGeom>
              <a:avLst/>
              <a:gdLst/>
              <a:ahLst/>
              <a:cxnLst/>
              <a:rect l="l" t="t" r="r" b="b"/>
              <a:pathLst>
                <a:path w="812800" h="448592">
                  <a:moveTo>
                    <a:pt x="0" y="0"/>
                  </a:moveTo>
                  <a:lnTo>
                    <a:pt x="812800" y="0"/>
                  </a:lnTo>
                  <a:lnTo>
                    <a:pt x="812800" y="448592"/>
                  </a:lnTo>
                  <a:lnTo>
                    <a:pt x="0" y="448592"/>
                  </a:lnTo>
                  <a:close/>
                </a:path>
              </a:pathLst>
            </a:custGeom>
            <a:solidFill>
              <a:srgbClr val="9BA8C7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812800" cy="458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640711" y="2476234"/>
            <a:ext cx="3086100" cy="6385054"/>
            <a:chOff x="0" y="0"/>
            <a:chExt cx="812800" cy="168166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1681660"/>
            </a:xfrm>
            <a:custGeom>
              <a:avLst/>
              <a:gdLst/>
              <a:ahLst/>
              <a:cxnLst/>
              <a:rect l="l" t="t" r="r" b="b"/>
              <a:pathLst>
                <a:path w="812800" h="1681660">
                  <a:moveTo>
                    <a:pt x="0" y="0"/>
                  </a:moveTo>
                  <a:lnTo>
                    <a:pt x="812800" y="0"/>
                  </a:lnTo>
                  <a:lnTo>
                    <a:pt x="812800" y="1681660"/>
                  </a:lnTo>
                  <a:lnTo>
                    <a:pt x="0" y="1681660"/>
                  </a:lnTo>
                  <a:close/>
                </a:path>
              </a:pathLst>
            </a:custGeom>
            <a:solidFill>
              <a:srgbClr val="9BA8C7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812800" cy="16911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69736" y="5221384"/>
            <a:ext cx="2682254" cy="1106460"/>
            <a:chOff x="0" y="0"/>
            <a:chExt cx="723396" cy="29840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23396" cy="298409"/>
            </a:xfrm>
            <a:custGeom>
              <a:avLst/>
              <a:gdLst/>
              <a:ahLst/>
              <a:cxnLst/>
              <a:rect l="l" t="t" r="r" b="b"/>
              <a:pathLst>
                <a:path w="723396" h="298409">
                  <a:moveTo>
                    <a:pt x="0" y="0"/>
                  </a:moveTo>
                  <a:lnTo>
                    <a:pt x="723396" y="0"/>
                  </a:lnTo>
                  <a:lnTo>
                    <a:pt x="723396" y="298409"/>
                  </a:lnTo>
                  <a:lnTo>
                    <a:pt x="0" y="298409"/>
                  </a:lnTo>
                  <a:close/>
                </a:path>
              </a:pathLst>
            </a:custGeom>
            <a:solidFill>
              <a:srgbClr val="9BA8C7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723396" cy="307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532041" y="5221384"/>
            <a:ext cx="2682254" cy="1106460"/>
            <a:chOff x="0" y="0"/>
            <a:chExt cx="723396" cy="29840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23396" cy="298409"/>
            </a:xfrm>
            <a:custGeom>
              <a:avLst/>
              <a:gdLst/>
              <a:ahLst/>
              <a:cxnLst/>
              <a:rect l="l" t="t" r="r" b="b"/>
              <a:pathLst>
                <a:path w="723396" h="298409">
                  <a:moveTo>
                    <a:pt x="0" y="0"/>
                  </a:moveTo>
                  <a:lnTo>
                    <a:pt x="723396" y="0"/>
                  </a:lnTo>
                  <a:lnTo>
                    <a:pt x="723396" y="298409"/>
                  </a:lnTo>
                  <a:lnTo>
                    <a:pt x="0" y="298409"/>
                  </a:lnTo>
                  <a:close/>
                </a:path>
              </a:pathLst>
            </a:custGeom>
            <a:solidFill>
              <a:srgbClr val="9BA8C7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723396" cy="307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77046" y="5221384"/>
            <a:ext cx="2682254" cy="1106460"/>
            <a:chOff x="0" y="0"/>
            <a:chExt cx="723396" cy="29840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23396" cy="298409"/>
            </a:xfrm>
            <a:custGeom>
              <a:avLst/>
              <a:gdLst/>
              <a:ahLst/>
              <a:cxnLst/>
              <a:rect l="l" t="t" r="r" b="b"/>
              <a:pathLst>
                <a:path w="723396" h="298409">
                  <a:moveTo>
                    <a:pt x="0" y="0"/>
                  </a:moveTo>
                  <a:lnTo>
                    <a:pt x="723396" y="0"/>
                  </a:lnTo>
                  <a:lnTo>
                    <a:pt x="723396" y="298409"/>
                  </a:lnTo>
                  <a:lnTo>
                    <a:pt x="0" y="298409"/>
                  </a:lnTo>
                  <a:close/>
                </a:path>
              </a:pathLst>
            </a:custGeom>
            <a:solidFill>
              <a:srgbClr val="9BA8C7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723396" cy="307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877204" y="7347019"/>
            <a:ext cx="4897751" cy="1491539"/>
            <a:chOff x="0" y="0"/>
            <a:chExt cx="1289943" cy="39283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289943" cy="392833"/>
            </a:xfrm>
            <a:custGeom>
              <a:avLst/>
              <a:gdLst/>
              <a:ahLst/>
              <a:cxnLst/>
              <a:rect l="l" t="t" r="r" b="b"/>
              <a:pathLst>
                <a:path w="1289943" h="392833">
                  <a:moveTo>
                    <a:pt x="0" y="0"/>
                  </a:moveTo>
                  <a:lnTo>
                    <a:pt x="1289943" y="0"/>
                  </a:lnTo>
                  <a:lnTo>
                    <a:pt x="1289943" y="392833"/>
                  </a:lnTo>
                  <a:lnTo>
                    <a:pt x="0" y="392833"/>
                  </a:lnTo>
                  <a:close/>
                </a:path>
              </a:pathLst>
            </a:custGeom>
            <a:solidFill>
              <a:srgbClr val="9BA8C7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1289943" cy="402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>
            <a:off x="3625752" y="4179480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0" y="0"/>
                </a:moveTo>
                <a:lnTo>
                  <a:pt x="1014959" y="0"/>
                </a:lnTo>
                <a:lnTo>
                  <a:pt x="1014959" y="101496"/>
                </a:lnTo>
                <a:lnTo>
                  <a:pt x="0" y="1014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 rot="5400000">
            <a:off x="15461441" y="4663157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0" y="0"/>
                </a:moveTo>
                <a:lnTo>
                  <a:pt x="1014959" y="0"/>
                </a:lnTo>
                <a:lnTo>
                  <a:pt x="1014959" y="101496"/>
                </a:lnTo>
                <a:lnTo>
                  <a:pt x="0" y="1014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 rot="-2419517">
            <a:off x="7794528" y="3891471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0" y="0"/>
                </a:moveTo>
                <a:lnTo>
                  <a:pt x="1014959" y="0"/>
                </a:lnTo>
                <a:lnTo>
                  <a:pt x="1014959" y="101496"/>
                </a:lnTo>
                <a:lnTo>
                  <a:pt x="0" y="1014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2121545">
            <a:off x="7818032" y="7767323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0" y="0"/>
                </a:moveTo>
                <a:lnTo>
                  <a:pt x="1014959" y="0"/>
                </a:lnTo>
                <a:lnTo>
                  <a:pt x="1014959" y="101496"/>
                </a:lnTo>
                <a:lnTo>
                  <a:pt x="0" y="1014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3625752" y="7818071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0" y="0"/>
                </a:moveTo>
                <a:lnTo>
                  <a:pt x="1014959" y="0"/>
                </a:lnTo>
                <a:lnTo>
                  <a:pt x="1014959" y="101496"/>
                </a:lnTo>
                <a:lnTo>
                  <a:pt x="0" y="1014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 rot="5400000">
            <a:off x="13433259" y="4636212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0" y="0"/>
                </a:moveTo>
                <a:lnTo>
                  <a:pt x="1014959" y="0"/>
                </a:lnTo>
                <a:lnTo>
                  <a:pt x="1014959" y="101496"/>
                </a:lnTo>
                <a:lnTo>
                  <a:pt x="0" y="1014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9874266" y="4168050"/>
            <a:ext cx="5965963" cy="1053334"/>
            <a:chOff x="0" y="0"/>
            <a:chExt cx="7954617" cy="1404446"/>
          </a:xfrm>
        </p:grpSpPr>
        <p:sp>
          <p:nvSpPr>
            <p:cNvPr id="41" name="Freeform 41"/>
            <p:cNvSpPr/>
            <p:nvPr/>
          </p:nvSpPr>
          <p:spPr>
            <a:xfrm rot="5400000">
              <a:off x="-608975" y="660143"/>
              <a:ext cx="1353279" cy="135328"/>
            </a:xfrm>
            <a:custGeom>
              <a:avLst/>
              <a:gdLst/>
              <a:ahLst/>
              <a:cxnLst/>
              <a:rect l="l" t="t" r="r" b="b"/>
              <a:pathLst>
                <a:path w="1353279" h="135328">
                  <a:moveTo>
                    <a:pt x="0" y="0"/>
                  </a:moveTo>
                  <a:lnTo>
                    <a:pt x="1353278" y="0"/>
                  </a:lnTo>
                  <a:lnTo>
                    <a:pt x="1353278" y="135327"/>
                  </a:lnTo>
                  <a:lnTo>
                    <a:pt x="0" y="135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1505690">
              <a:off x="-9773" y="295828"/>
              <a:ext cx="1353279" cy="135328"/>
            </a:xfrm>
            <a:custGeom>
              <a:avLst/>
              <a:gdLst/>
              <a:ahLst/>
              <a:cxnLst/>
              <a:rect l="l" t="t" r="r" b="b"/>
              <a:pathLst>
                <a:path w="1353279" h="135328">
                  <a:moveTo>
                    <a:pt x="0" y="0"/>
                  </a:moveTo>
                  <a:lnTo>
                    <a:pt x="1353279" y="0"/>
                  </a:lnTo>
                  <a:lnTo>
                    <a:pt x="1353279" y="135328"/>
                  </a:lnTo>
                  <a:lnTo>
                    <a:pt x="0" y="135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517063">
              <a:off x="27900" y="100625"/>
              <a:ext cx="1353279" cy="135328"/>
            </a:xfrm>
            <a:custGeom>
              <a:avLst/>
              <a:gdLst/>
              <a:ahLst/>
              <a:cxnLst/>
              <a:rect l="l" t="t" r="r" b="b"/>
              <a:pathLst>
                <a:path w="1353279" h="135328">
                  <a:moveTo>
                    <a:pt x="0" y="0"/>
                  </a:moveTo>
                  <a:lnTo>
                    <a:pt x="1353278" y="0"/>
                  </a:lnTo>
                  <a:lnTo>
                    <a:pt x="1353278" y="135327"/>
                  </a:lnTo>
                  <a:lnTo>
                    <a:pt x="0" y="135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517063">
              <a:off x="2666235" y="503836"/>
              <a:ext cx="1353279" cy="135328"/>
            </a:xfrm>
            <a:custGeom>
              <a:avLst/>
              <a:gdLst/>
              <a:ahLst/>
              <a:cxnLst/>
              <a:rect l="l" t="t" r="r" b="b"/>
              <a:pathLst>
                <a:path w="1353279" h="135328">
                  <a:moveTo>
                    <a:pt x="0" y="0"/>
                  </a:moveTo>
                  <a:lnTo>
                    <a:pt x="1353278" y="0"/>
                  </a:lnTo>
                  <a:lnTo>
                    <a:pt x="1353278" y="135328"/>
                  </a:lnTo>
                  <a:lnTo>
                    <a:pt x="0" y="135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517063">
              <a:off x="5287515" y="900076"/>
              <a:ext cx="1353279" cy="135328"/>
            </a:xfrm>
            <a:custGeom>
              <a:avLst/>
              <a:gdLst/>
              <a:ahLst/>
              <a:cxnLst/>
              <a:rect l="l" t="t" r="r" b="b"/>
              <a:pathLst>
                <a:path w="1353279" h="135328">
                  <a:moveTo>
                    <a:pt x="0" y="0"/>
                  </a:moveTo>
                  <a:lnTo>
                    <a:pt x="1353278" y="0"/>
                  </a:lnTo>
                  <a:lnTo>
                    <a:pt x="1353278" y="135328"/>
                  </a:lnTo>
                  <a:lnTo>
                    <a:pt x="0" y="135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1505690">
              <a:off x="1199267" y="867328"/>
              <a:ext cx="1353279" cy="135328"/>
            </a:xfrm>
            <a:custGeom>
              <a:avLst/>
              <a:gdLst/>
              <a:ahLst/>
              <a:cxnLst/>
              <a:rect l="l" t="t" r="r" b="b"/>
              <a:pathLst>
                <a:path w="1353279" h="135328">
                  <a:moveTo>
                    <a:pt x="0" y="0"/>
                  </a:moveTo>
                  <a:lnTo>
                    <a:pt x="1353279" y="0"/>
                  </a:lnTo>
                  <a:lnTo>
                    <a:pt x="1353279" y="135328"/>
                  </a:lnTo>
                  <a:lnTo>
                    <a:pt x="0" y="135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517063">
              <a:off x="1339224" y="295828"/>
              <a:ext cx="1353279" cy="135328"/>
            </a:xfrm>
            <a:custGeom>
              <a:avLst/>
              <a:gdLst/>
              <a:ahLst/>
              <a:cxnLst/>
              <a:rect l="l" t="t" r="r" b="b"/>
              <a:pathLst>
                <a:path w="1353279" h="135328">
                  <a:moveTo>
                    <a:pt x="0" y="0"/>
                  </a:moveTo>
                  <a:lnTo>
                    <a:pt x="1353279" y="0"/>
                  </a:lnTo>
                  <a:lnTo>
                    <a:pt x="1353279" y="135328"/>
                  </a:lnTo>
                  <a:lnTo>
                    <a:pt x="0" y="135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8" name="Freeform 48"/>
            <p:cNvSpPr/>
            <p:nvPr/>
          </p:nvSpPr>
          <p:spPr>
            <a:xfrm rot="517063">
              <a:off x="3977559" y="699039"/>
              <a:ext cx="1353279" cy="135328"/>
            </a:xfrm>
            <a:custGeom>
              <a:avLst/>
              <a:gdLst/>
              <a:ahLst/>
              <a:cxnLst/>
              <a:rect l="l" t="t" r="r" b="b"/>
              <a:pathLst>
                <a:path w="1353279" h="135328">
                  <a:moveTo>
                    <a:pt x="0" y="0"/>
                  </a:moveTo>
                  <a:lnTo>
                    <a:pt x="1353279" y="0"/>
                  </a:lnTo>
                  <a:lnTo>
                    <a:pt x="1353279" y="135328"/>
                  </a:lnTo>
                  <a:lnTo>
                    <a:pt x="0" y="135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9" name="Freeform 49"/>
            <p:cNvSpPr/>
            <p:nvPr/>
          </p:nvSpPr>
          <p:spPr>
            <a:xfrm rot="517063">
              <a:off x="6598839" y="1095279"/>
              <a:ext cx="1353279" cy="135328"/>
            </a:xfrm>
            <a:custGeom>
              <a:avLst/>
              <a:gdLst/>
              <a:ahLst/>
              <a:cxnLst/>
              <a:rect l="l" t="t" r="r" b="b"/>
              <a:pathLst>
                <a:path w="1353279" h="135328">
                  <a:moveTo>
                    <a:pt x="0" y="0"/>
                  </a:moveTo>
                  <a:lnTo>
                    <a:pt x="1353279" y="0"/>
                  </a:lnTo>
                  <a:lnTo>
                    <a:pt x="1353279" y="135328"/>
                  </a:lnTo>
                  <a:lnTo>
                    <a:pt x="0" y="135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0" name="Freeform 50"/>
          <p:cNvSpPr/>
          <p:nvPr/>
        </p:nvSpPr>
        <p:spPr>
          <a:xfrm rot="5400000" flipH="1" flipV="1">
            <a:off x="9417535" y="6786684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1014959" y="101496"/>
                </a:moveTo>
                <a:lnTo>
                  <a:pt x="0" y="101496"/>
                </a:lnTo>
                <a:lnTo>
                  <a:pt x="0" y="0"/>
                </a:lnTo>
                <a:lnTo>
                  <a:pt x="1014959" y="0"/>
                </a:lnTo>
                <a:lnTo>
                  <a:pt x="1014959" y="10149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1" name="Freeform 51"/>
          <p:cNvSpPr/>
          <p:nvPr/>
        </p:nvSpPr>
        <p:spPr>
          <a:xfrm rot="9244491" flipH="1">
            <a:off x="10776069" y="6614301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1014959" y="0"/>
                </a:moveTo>
                <a:lnTo>
                  <a:pt x="0" y="0"/>
                </a:lnTo>
                <a:lnTo>
                  <a:pt x="0" y="101496"/>
                </a:lnTo>
                <a:lnTo>
                  <a:pt x="1014959" y="101496"/>
                </a:lnTo>
                <a:lnTo>
                  <a:pt x="10149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2" name="Freeform 52"/>
          <p:cNvSpPr/>
          <p:nvPr/>
        </p:nvSpPr>
        <p:spPr>
          <a:xfrm rot="10401069" flipH="1">
            <a:off x="14878198" y="6624386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1014959" y="0"/>
                </a:moveTo>
                <a:lnTo>
                  <a:pt x="0" y="0"/>
                </a:lnTo>
                <a:lnTo>
                  <a:pt x="0" y="101496"/>
                </a:lnTo>
                <a:lnTo>
                  <a:pt x="1014959" y="101496"/>
                </a:lnTo>
                <a:lnTo>
                  <a:pt x="10149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3" name="Freeform 53"/>
          <p:cNvSpPr/>
          <p:nvPr/>
        </p:nvSpPr>
        <p:spPr>
          <a:xfrm rot="10401069" flipH="1">
            <a:off x="12889647" y="6853675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1014959" y="0"/>
                </a:moveTo>
                <a:lnTo>
                  <a:pt x="0" y="0"/>
                </a:lnTo>
                <a:lnTo>
                  <a:pt x="0" y="101495"/>
                </a:lnTo>
                <a:lnTo>
                  <a:pt x="1014959" y="101495"/>
                </a:lnTo>
                <a:lnTo>
                  <a:pt x="10149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 rot="10401069" flipH="1">
            <a:off x="10914813" y="7084639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1014959" y="0"/>
                </a:moveTo>
                <a:lnTo>
                  <a:pt x="0" y="0"/>
                </a:lnTo>
                <a:lnTo>
                  <a:pt x="0" y="101496"/>
                </a:lnTo>
                <a:lnTo>
                  <a:pt x="1014959" y="101496"/>
                </a:lnTo>
                <a:lnTo>
                  <a:pt x="10149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55"/>
          <p:cNvSpPr/>
          <p:nvPr/>
        </p:nvSpPr>
        <p:spPr>
          <a:xfrm rot="9244491" flipH="1" flipV="1">
            <a:off x="9872462" y="7049574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1014959" y="101496"/>
                </a:moveTo>
                <a:lnTo>
                  <a:pt x="0" y="101496"/>
                </a:lnTo>
                <a:lnTo>
                  <a:pt x="0" y="0"/>
                </a:lnTo>
                <a:lnTo>
                  <a:pt x="1014959" y="0"/>
                </a:lnTo>
                <a:lnTo>
                  <a:pt x="1014959" y="10149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 rot="10401069" flipH="1">
            <a:off x="13890862" y="6742114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1014959" y="0"/>
                </a:moveTo>
                <a:lnTo>
                  <a:pt x="0" y="0"/>
                </a:lnTo>
                <a:lnTo>
                  <a:pt x="0" y="101496"/>
                </a:lnTo>
                <a:lnTo>
                  <a:pt x="1014959" y="101496"/>
                </a:lnTo>
                <a:lnTo>
                  <a:pt x="10149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7" name="Freeform 57"/>
          <p:cNvSpPr/>
          <p:nvPr/>
        </p:nvSpPr>
        <p:spPr>
          <a:xfrm rot="10401069" flipH="1">
            <a:off x="11902311" y="6971402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1014959" y="0"/>
                </a:moveTo>
                <a:lnTo>
                  <a:pt x="0" y="0"/>
                </a:lnTo>
                <a:lnTo>
                  <a:pt x="0" y="101496"/>
                </a:lnTo>
                <a:lnTo>
                  <a:pt x="1014959" y="101496"/>
                </a:lnTo>
                <a:lnTo>
                  <a:pt x="10149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8" name="Freeform 58"/>
          <p:cNvSpPr/>
          <p:nvPr/>
        </p:nvSpPr>
        <p:spPr>
          <a:xfrm rot="10401069" flipH="1">
            <a:off x="9927477" y="7202367"/>
            <a:ext cx="1014959" cy="101496"/>
          </a:xfrm>
          <a:custGeom>
            <a:avLst/>
            <a:gdLst/>
            <a:ahLst/>
            <a:cxnLst/>
            <a:rect l="l" t="t" r="r" b="b"/>
            <a:pathLst>
              <a:path w="1014959" h="101496">
                <a:moveTo>
                  <a:pt x="1014959" y="0"/>
                </a:moveTo>
                <a:lnTo>
                  <a:pt x="0" y="0"/>
                </a:lnTo>
                <a:lnTo>
                  <a:pt x="0" y="101496"/>
                </a:lnTo>
                <a:lnTo>
                  <a:pt x="1014959" y="101496"/>
                </a:lnTo>
                <a:lnTo>
                  <a:pt x="101495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9" name="TextBox 59"/>
          <p:cNvSpPr txBox="1"/>
          <p:nvPr/>
        </p:nvSpPr>
        <p:spPr>
          <a:xfrm>
            <a:off x="1166099" y="2704617"/>
            <a:ext cx="2322254" cy="287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Características</a:t>
            </a:r>
            <a:r>
              <a:rPr lang="en-US" sz="2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7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Pessoais</a:t>
            </a:r>
            <a:r>
              <a:rPr lang="en-US" sz="27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Predisposições</a:t>
            </a:r>
            <a:endParaRPr lang="en-US" sz="2700" dirty="0">
              <a:solidFill>
                <a:srgbClr val="F4F6F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Gênero</a:t>
            </a:r>
            <a:endParaRPr lang="en-US" sz="2700" dirty="0">
              <a:solidFill>
                <a:srgbClr val="F4F6F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Raça</a:t>
            </a:r>
            <a:r>
              <a:rPr lang="en-US" sz="2700" dirty="0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/ </a:t>
            </a:r>
            <a:r>
              <a:rPr lang="en-US" sz="2700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etnia</a:t>
            </a:r>
            <a:endParaRPr lang="en-US" sz="2700" dirty="0">
              <a:solidFill>
                <a:srgbClr val="F4F6F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Deficiências</a:t>
            </a:r>
            <a:r>
              <a:rPr lang="en-US" sz="2700" dirty="0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  </a:t>
            </a:r>
            <a:r>
              <a:rPr lang="en-US" sz="2700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situação</a:t>
            </a:r>
            <a:r>
              <a:rPr lang="en-US" sz="2700" dirty="0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700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saúde</a:t>
            </a:r>
            <a:endParaRPr lang="en-US" sz="2700" dirty="0">
              <a:solidFill>
                <a:srgbClr val="F4F6F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" name="TextBox 60"/>
          <p:cNvSpPr txBox="1"/>
          <p:nvPr/>
        </p:nvSpPr>
        <p:spPr>
          <a:xfrm>
            <a:off x="1166099" y="7030619"/>
            <a:ext cx="2322254" cy="165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2699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Informações do Contexto</a:t>
            </a:r>
          </a:p>
          <a:p>
            <a:pPr algn="l">
              <a:lnSpc>
                <a:spcPts val="3239"/>
              </a:lnSpc>
            </a:pPr>
            <a:endParaRPr lang="en-US" sz="2699">
              <a:solidFill>
                <a:srgbClr val="F4F6F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3239"/>
              </a:lnSpc>
              <a:spcBef>
                <a:spcPct val="0"/>
              </a:spcBef>
            </a:pPr>
            <a:r>
              <a:rPr lang="en-US" sz="2699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Orientação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9259127" y="2926177"/>
            <a:ext cx="2322254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Crenças</a:t>
            </a:r>
            <a:r>
              <a:rPr lang="en-US" sz="2699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de auto-</a:t>
            </a:r>
            <a:r>
              <a:rPr lang="en-US" sz="2699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eficácia</a:t>
            </a:r>
            <a:endParaRPr lang="en-US" sz="2699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TextBox 62"/>
          <p:cNvSpPr txBox="1"/>
          <p:nvPr/>
        </p:nvSpPr>
        <p:spPr>
          <a:xfrm>
            <a:off x="10164952" y="7664164"/>
            <a:ext cx="2322254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Expectativa de Resultado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8449736" y="5550777"/>
            <a:ext cx="2322254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Interesse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1712041" y="5550777"/>
            <a:ext cx="2322254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Objetivos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4757046" y="5550777"/>
            <a:ext cx="2322254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Ações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3608262" y="2694444"/>
            <a:ext cx="2939434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Influência</a:t>
            </a:r>
            <a:r>
              <a:rPr lang="en-US" sz="2699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contextual (</a:t>
            </a:r>
            <a:r>
              <a:rPr lang="en-US" sz="2699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suporte</a:t>
            </a:r>
            <a:r>
              <a:rPr lang="en-US" sz="2699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99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ambiental</a:t>
            </a:r>
            <a:r>
              <a:rPr lang="en-US" sz="2699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699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barreiras</a:t>
            </a:r>
            <a:r>
              <a:rPr lang="en-US" sz="2699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4782720" y="2782686"/>
            <a:ext cx="2802082" cy="575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Fontes</a:t>
            </a:r>
            <a:r>
              <a:rPr lang="en-US" sz="2699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2699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informação</a:t>
            </a:r>
            <a:r>
              <a:rPr lang="en-US" sz="2699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de auto-</a:t>
            </a:r>
            <a:r>
              <a:rPr lang="en-US" sz="2699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eficácia</a:t>
            </a:r>
            <a:endParaRPr lang="en-US" sz="2699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ts val="3239"/>
              </a:lnSpc>
              <a:spcBef>
                <a:spcPct val="0"/>
              </a:spcBef>
            </a:pPr>
            <a:endParaRPr lang="en-US" sz="2699" dirty="0">
              <a:solidFill>
                <a:srgbClr val="F4F6F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Experiências</a:t>
            </a:r>
            <a:r>
              <a:rPr lang="en-US" sz="2699" dirty="0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99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diretas</a:t>
            </a:r>
            <a:endParaRPr lang="en-US" sz="2699" dirty="0">
              <a:solidFill>
                <a:srgbClr val="F4F6F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ts val="3239"/>
              </a:lnSpc>
              <a:spcBef>
                <a:spcPct val="0"/>
              </a:spcBef>
            </a:pPr>
            <a:endParaRPr lang="en-US" sz="2699" dirty="0">
              <a:solidFill>
                <a:srgbClr val="F4F6F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Experiências</a:t>
            </a:r>
            <a:r>
              <a:rPr lang="en-US" sz="2699" dirty="0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99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vicárias</a:t>
            </a:r>
            <a:endParaRPr lang="en-US" sz="2699" dirty="0">
              <a:solidFill>
                <a:srgbClr val="F4F6F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ts val="3239"/>
              </a:lnSpc>
              <a:spcBef>
                <a:spcPct val="0"/>
              </a:spcBef>
            </a:pPr>
            <a:endParaRPr lang="en-US" sz="2699" dirty="0">
              <a:solidFill>
                <a:srgbClr val="F4F6F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Persuasão</a:t>
            </a:r>
            <a:r>
              <a:rPr lang="en-US" sz="2699" dirty="0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social</a:t>
            </a:r>
          </a:p>
          <a:p>
            <a:pPr algn="ctr">
              <a:lnSpc>
                <a:spcPts val="3239"/>
              </a:lnSpc>
              <a:spcBef>
                <a:spcPct val="0"/>
              </a:spcBef>
            </a:pPr>
            <a:endParaRPr lang="en-US" sz="2699" dirty="0">
              <a:solidFill>
                <a:srgbClr val="F4F6F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Estados</a:t>
            </a:r>
            <a:r>
              <a:rPr lang="en-US" sz="2699" dirty="0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99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físicos</a:t>
            </a:r>
            <a:r>
              <a:rPr lang="en-US" sz="2699" dirty="0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99" dirty="0" err="1">
                <a:solidFill>
                  <a:srgbClr val="F4F6F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emocionais</a:t>
            </a:r>
            <a:endParaRPr lang="en-US" sz="2699" dirty="0">
              <a:solidFill>
                <a:srgbClr val="F4F6F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lnSpc>
                <a:spcPts val="3239"/>
              </a:lnSpc>
              <a:spcBef>
                <a:spcPct val="0"/>
              </a:spcBef>
            </a:pPr>
            <a:endParaRPr lang="en-US" sz="2699" dirty="0">
              <a:solidFill>
                <a:srgbClr val="F4F6F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" name="TextBox 68"/>
          <p:cNvSpPr txBox="1"/>
          <p:nvPr/>
        </p:nvSpPr>
        <p:spPr>
          <a:xfrm>
            <a:off x="14350772" y="7030619"/>
            <a:ext cx="3134801" cy="247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Figura: Modelo geral  explicativo da teoria social cognitiva de carreira de Lent, Hackett &amp; Gail (1999)</a:t>
            </a:r>
          </a:p>
          <a:p>
            <a:pPr algn="ctr">
              <a:lnSpc>
                <a:spcPts val="3239"/>
              </a:lnSpc>
              <a:spcBef>
                <a:spcPct val="0"/>
              </a:spcBef>
            </a:pPr>
            <a:endParaRPr lang="en-US" sz="2699">
              <a:solidFill>
                <a:srgbClr val="1B2C5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5191297" y="3996843"/>
            <a:ext cx="7905405" cy="5261457"/>
          </a:xfrm>
          <a:custGeom>
            <a:avLst/>
            <a:gdLst/>
            <a:ahLst/>
            <a:cxnLst/>
            <a:rect l="l" t="t" r="r" b="b"/>
            <a:pathLst>
              <a:path w="7905405" h="5261457">
                <a:moveTo>
                  <a:pt x="0" y="0"/>
                </a:moveTo>
                <a:lnTo>
                  <a:pt x="7905406" y="0"/>
                </a:lnTo>
                <a:lnTo>
                  <a:pt x="7905406" y="5261457"/>
                </a:lnTo>
                <a:lnTo>
                  <a:pt x="0" y="52614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97280" y="1000125"/>
            <a:ext cx="16255221" cy="2276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23" lvl="1" indent="-399411" algn="l">
              <a:lnSpc>
                <a:spcPts val="4439"/>
              </a:lnSpc>
              <a:buFont typeface="Arial"/>
              <a:buChar char="•"/>
            </a:pP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Esta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proposta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teórica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está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voltada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pesquisar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analisar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discutir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intervir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enfatizando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os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99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papéis</a:t>
            </a:r>
            <a:r>
              <a:rPr lang="en-US" sz="3699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dos </a:t>
            </a:r>
            <a:r>
              <a:rPr lang="en-US" sz="3699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pensamentos</a:t>
            </a:r>
            <a:r>
              <a:rPr lang="en-US" sz="3699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99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autorreferentes</a:t>
            </a:r>
            <a:r>
              <a:rPr lang="en-US" sz="3699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99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na</a:t>
            </a:r>
            <a:r>
              <a:rPr lang="en-US" sz="3699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99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motivação</a:t>
            </a:r>
            <a:r>
              <a:rPr lang="en-US" sz="3699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e no </a:t>
            </a:r>
            <a:r>
              <a:rPr lang="en-US" sz="3699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comportamento</a:t>
            </a:r>
            <a:r>
              <a:rPr lang="en-US" sz="3699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99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humano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envolvidos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nos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processos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desenvolvimento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interesses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escolhas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ocupacionais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3699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acadêmicas</a:t>
            </a:r>
            <a:r>
              <a:rPr lang="en-US" sz="3699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(Lent et al., 1994).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100"/>
            <a:ext cx="18288000" cy="10210800"/>
          </a:xfrm>
          <a:custGeom>
            <a:avLst/>
            <a:gdLst/>
            <a:ahLst/>
            <a:cxnLst/>
            <a:rect l="l" t="t" r="r" b="b"/>
            <a:pathLst>
              <a:path w="18288000" h="10210800">
                <a:moveTo>
                  <a:pt x="0" y="0"/>
                </a:moveTo>
                <a:lnTo>
                  <a:pt x="18288000" y="0"/>
                </a:lnTo>
                <a:lnTo>
                  <a:pt x="18288000" y="10210800"/>
                </a:lnTo>
                <a:lnTo>
                  <a:pt x="0" y="10210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 b="-3"/>
              </a:stretch>
            </a:blipFill>
          </p:spPr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028700" y="1028700"/>
            <a:ext cx="12516781" cy="3925123"/>
          </a:xfrm>
          <a:custGeom>
            <a:avLst/>
            <a:gdLst/>
            <a:ahLst/>
            <a:cxnLst/>
            <a:rect l="l" t="t" r="r" b="b"/>
            <a:pathLst>
              <a:path w="12516781" h="3925123">
                <a:moveTo>
                  <a:pt x="0" y="0"/>
                </a:moveTo>
                <a:lnTo>
                  <a:pt x="12516781" y="0"/>
                </a:lnTo>
                <a:lnTo>
                  <a:pt x="12516781" y="3925123"/>
                </a:lnTo>
                <a:lnTo>
                  <a:pt x="0" y="39251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889466" y="4762635"/>
            <a:ext cx="7037757" cy="4291315"/>
          </a:xfrm>
          <a:custGeom>
            <a:avLst/>
            <a:gdLst/>
            <a:ahLst/>
            <a:cxnLst/>
            <a:rect l="l" t="t" r="r" b="b"/>
            <a:pathLst>
              <a:path w="7037757" h="4291315">
                <a:moveTo>
                  <a:pt x="0" y="0"/>
                </a:moveTo>
                <a:lnTo>
                  <a:pt x="7037757" y="0"/>
                </a:lnTo>
                <a:lnTo>
                  <a:pt x="7037757" y="4291315"/>
                </a:lnTo>
                <a:lnTo>
                  <a:pt x="0" y="42913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F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2743200"/>
            <a:ext cx="16093440" cy="128016"/>
            <a:chOff x="0" y="0"/>
            <a:chExt cx="21457920" cy="170688"/>
          </a:xfrm>
        </p:grpSpPr>
        <p:sp>
          <p:nvSpPr>
            <p:cNvPr id="3" name="Freeform 3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21457920" cy="170688"/>
            </a:xfrm>
            <a:custGeom>
              <a:avLst/>
              <a:gdLst/>
              <a:ahLst/>
              <a:cxnLst/>
              <a:rect l="l" t="t" r="r" b="b"/>
              <a:pathLst>
                <a:path w="21457920" h="170688">
                  <a:moveTo>
                    <a:pt x="0" y="0"/>
                  </a:moveTo>
                  <a:lnTo>
                    <a:pt x="21457920" y="0"/>
                  </a:lnTo>
                  <a:lnTo>
                    <a:pt x="21457920" y="170688"/>
                  </a:lnTo>
                  <a:lnTo>
                    <a:pt x="0" y="170688"/>
                  </a:lnTo>
                  <a:close/>
                </a:path>
              </a:pathLst>
            </a:custGeom>
            <a:solidFill>
              <a:srgbClr val="96BF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97280" y="9174975"/>
            <a:ext cx="2000469" cy="573138"/>
            <a:chOff x="0" y="0"/>
            <a:chExt cx="2667292" cy="7641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97280" y="950976"/>
            <a:ext cx="16093440" cy="1133856"/>
            <a:chOff x="0" y="0"/>
            <a:chExt cx="21457920" cy="15118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457920" cy="1511808"/>
            </a:xfrm>
            <a:custGeom>
              <a:avLst/>
              <a:gdLst/>
              <a:ahLst/>
              <a:cxnLst/>
              <a:rect l="l" t="t" r="r" b="b"/>
              <a:pathLst>
                <a:path w="21457920" h="1511808">
                  <a:moveTo>
                    <a:pt x="0" y="0"/>
                  </a:moveTo>
                  <a:lnTo>
                    <a:pt x="21457920" y="0"/>
                  </a:lnTo>
                  <a:lnTo>
                    <a:pt x="21457920" y="1511808"/>
                  </a:lnTo>
                  <a:lnTo>
                    <a:pt x="0" y="15118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6561" b="-226561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1457920" cy="15403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40"/>
                </a:lnSpc>
              </a:pPr>
              <a:r>
                <a:rPr lang="en-US" sz="52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Serviço de Apoio aos Estudantes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061400" y="4719637"/>
            <a:ext cx="165199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9"/>
              </a:lnSpc>
              <a:spcBef>
                <a:spcPct val="0"/>
              </a:spcBef>
            </a:pPr>
            <a:r>
              <a:rPr lang="en-US" sz="5199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272287"/>
            <a:ext cx="12132171" cy="270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7" lvl="1" indent="-323848" algn="l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Intervenções integradas para atender à natureza multifacetada do fenômeno</a:t>
            </a:r>
          </a:p>
          <a:p>
            <a:pPr marL="647697" lvl="1" indent="-323848" algn="l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Mais que criar serviços e programas</a:t>
            </a:r>
          </a:p>
          <a:p>
            <a:pPr marL="647697" lvl="1" indent="-323848" algn="l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Diversidade de ações nos níveis </a:t>
            </a:r>
          </a:p>
          <a:p>
            <a:pPr algn="l">
              <a:lnSpc>
                <a:spcPts val="3599"/>
              </a:lnSpc>
            </a:pPr>
            <a:r>
              <a:rPr lang="en-US" sz="29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Promocional </a:t>
            </a:r>
          </a:p>
          <a:p>
            <a:pPr algn="l">
              <a:lnSpc>
                <a:spcPts val="3599"/>
              </a:lnSpc>
            </a:pPr>
            <a:r>
              <a:rPr lang="en-US" sz="29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Preventivo </a:t>
            </a:r>
          </a:p>
          <a:p>
            <a:pPr algn="l">
              <a:lnSpc>
                <a:spcPts val="3599"/>
              </a:lnSpc>
            </a:pPr>
            <a:r>
              <a:rPr lang="en-US" sz="29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Remediativa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17814" y="6986137"/>
            <a:ext cx="1528822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2400"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Mujica</a:t>
            </a:r>
            <a:r>
              <a:rPr lang="en-US" sz="240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et al, 2019;  Esteban et al., 2019;  Casanova et al., 2019; Casanova &amp; Bernardo, 2019; Casanova, 2018; Tinto, 2006)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028700" y="2012015"/>
            <a:ext cx="16437526" cy="6342818"/>
          </a:xfrm>
          <a:custGeom>
            <a:avLst/>
            <a:gdLst/>
            <a:ahLst/>
            <a:cxnLst/>
            <a:rect l="l" t="t" r="r" b="b"/>
            <a:pathLst>
              <a:path w="16437526" h="6342818">
                <a:moveTo>
                  <a:pt x="0" y="0"/>
                </a:moveTo>
                <a:lnTo>
                  <a:pt x="16437526" y="0"/>
                </a:lnTo>
                <a:lnTo>
                  <a:pt x="16437526" y="6342817"/>
                </a:lnTo>
                <a:lnTo>
                  <a:pt x="0" y="63428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3229183" y="8803491"/>
            <a:ext cx="3944838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5A648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(Manning, Kinzie, Schuh, 2017)</a:t>
            </a:r>
          </a:p>
          <a:p>
            <a:pPr algn="ctr">
              <a:lnSpc>
                <a:spcPts val="2880"/>
              </a:lnSpc>
              <a:spcBef>
                <a:spcPct val="0"/>
              </a:spcBef>
            </a:pPr>
            <a:endParaRPr lang="en-US" sz="2400">
              <a:solidFill>
                <a:srgbClr val="5A648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21379" y="1000125"/>
            <a:ext cx="12651344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9"/>
              </a:lnSpc>
              <a:spcBef>
                <a:spcPct val="0"/>
              </a:spcBef>
            </a:pPr>
            <a:r>
              <a:rPr lang="en-US" sz="5199" b="1">
                <a:solidFill>
                  <a:srgbClr val="1B2C5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“Tamanho único não serve para todos”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97280" y="2012015"/>
            <a:ext cx="14630400" cy="864648"/>
            <a:chOff x="0" y="0"/>
            <a:chExt cx="19507200" cy="115286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07200" cy="1152864"/>
            </a:xfrm>
            <a:custGeom>
              <a:avLst/>
              <a:gdLst/>
              <a:ahLst/>
              <a:cxnLst/>
              <a:rect l="l" t="t" r="r" b="b"/>
              <a:pathLst>
                <a:path w="19507200" h="1152864">
                  <a:moveTo>
                    <a:pt x="0" y="0"/>
                  </a:moveTo>
                  <a:lnTo>
                    <a:pt x="19507200" y="0"/>
                  </a:lnTo>
                  <a:lnTo>
                    <a:pt x="19507200" y="1152864"/>
                  </a:lnTo>
                  <a:lnTo>
                    <a:pt x="0" y="115286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97973" b="-261425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9507200" cy="11623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Enquadramento das práticas dos Serviços</a:t>
              </a:r>
            </a:p>
            <a:p>
              <a:pPr algn="l">
                <a:lnSpc>
                  <a:spcPts val="2999"/>
                </a:lnSpc>
              </a:pPr>
              <a:endParaRPr lang="en-US" sz="2499">
                <a:solidFill>
                  <a:srgbClr val="5A648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221379" y="1000125"/>
            <a:ext cx="12651344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9"/>
              </a:lnSpc>
              <a:spcBef>
                <a:spcPct val="0"/>
              </a:spcBef>
            </a:pPr>
            <a:r>
              <a:rPr lang="en-US" sz="5199" b="1" dirty="0">
                <a:solidFill>
                  <a:srgbClr val="1B2C5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“</a:t>
            </a:r>
            <a:r>
              <a:rPr lang="en-US" sz="5199" b="1" dirty="0" err="1">
                <a:solidFill>
                  <a:srgbClr val="1B2C5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Tamanho</a:t>
            </a:r>
            <a:r>
              <a:rPr lang="en-US" sz="5199" b="1" dirty="0">
                <a:solidFill>
                  <a:srgbClr val="1B2C5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5199" b="1" dirty="0" err="1">
                <a:solidFill>
                  <a:srgbClr val="1B2C5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único</a:t>
            </a:r>
            <a:r>
              <a:rPr lang="en-US" sz="5199" b="1" dirty="0">
                <a:solidFill>
                  <a:srgbClr val="1B2C5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5199" b="1" dirty="0" err="1">
                <a:solidFill>
                  <a:srgbClr val="1B2C5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não</a:t>
            </a:r>
            <a:r>
              <a:rPr lang="en-US" sz="5199" b="1" dirty="0">
                <a:solidFill>
                  <a:srgbClr val="1B2C5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serve para </a:t>
            </a:r>
            <a:r>
              <a:rPr lang="en-US" sz="5199" b="1" dirty="0" err="1">
                <a:solidFill>
                  <a:srgbClr val="1B2C5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todos</a:t>
            </a:r>
            <a:r>
              <a:rPr lang="en-US" sz="5199" b="1" dirty="0">
                <a:solidFill>
                  <a:srgbClr val="1B2C5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”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97280" y="2012015"/>
            <a:ext cx="14630400" cy="864648"/>
            <a:chOff x="0" y="0"/>
            <a:chExt cx="19507200" cy="115286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507200" cy="1152864"/>
            </a:xfrm>
            <a:custGeom>
              <a:avLst/>
              <a:gdLst/>
              <a:ahLst/>
              <a:cxnLst/>
              <a:rect l="l" t="t" r="r" b="b"/>
              <a:pathLst>
                <a:path w="19507200" h="1152864">
                  <a:moveTo>
                    <a:pt x="0" y="0"/>
                  </a:moveTo>
                  <a:lnTo>
                    <a:pt x="19507200" y="0"/>
                  </a:lnTo>
                  <a:lnTo>
                    <a:pt x="19507200" y="1152864"/>
                  </a:lnTo>
                  <a:lnTo>
                    <a:pt x="0" y="11528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7973" b="-261425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9507200" cy="11623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99"/>
                </a:lnSpc>
              </a:pPr>
              <a:r>
                <a:rPr lang="en-US" sz="2499" dirty="0" err="1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Enquadramento</a:t>
              </a:r>
              <a:r>
                <a:rPr lang="en-US" sz="2499" dirty="0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das </a:t>
              </a:r>
              <a:r>
                <a:rPr lang="en-US" sz="2499" dirty="0" err="1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práticas</a:t>
              </a:r>
              <a:r>
                <a:rPr lang="en-US" sz="2499" dirty="0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dos </a:t>
              </a:r>
              <a:r>
                <a:rPr lang="en-US" sz="2499" dirty="0" err="1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Serviços</a:t>
              </a:r>
              <a:endParaRPr lang="en-US" sz="2499" dirty="0">
                <a:solidFill>
                  <a:srgbClr val="5A648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algn="l">
                <a:lnSpc>
                  <a:spcPts val="2999"/>
                </a:lnSpc>
              </a:pPr>
              <a:endParaRPr lang="en-US" sz="2499" dirty="0">
                <a:solidFill>
                  <a:srgbClr val="5A648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/>
          <a:srcRect t="25261" r="2149"/>
          <a:stretch/>
        </p:blipFill>
        <p:spPr>
          <a:xfrm>
            <a:off x="1981200" y="2694750"/>
            <a:ext cx="14859000" cy="650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699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028700" y="4581895"/>
            <a:ext cx="1839649" cy="1830451"/>
          </a:xfrm>
          <a:custGeom>
            <a:avLst/>
            <a:gdLst/>
            <a:ahLst/>
            <a:cxnLst/>
            <a:rect l="l" t="t" r="r" b="b"/>
            <a:pathLst>
              <a:path w="1839649" h="1830451">
                <a:moveTo>
                  <a:pt x="0" y="0"/>
                </a:moveTo>
                <a:lnTo>
                  <a:pt x="1839649" y="0"/>
                </a:lnTo>
                <a:lnTo>
                  <a:pt x="1839649" y="1830451"/>
                </a:lnTo>
                <a:lnTo>
                  <a:pt x="0" y="1830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675247" y="4592306"/>
            <a:ext cx="1829186" cy="1820040"/>
          </a:xfrm>
          <a:custGeom>
            <a:avLst/>
            <a:gdLst/>
            <a:ahLst/>
            <a:cxnLst/>
            <a:rect l="l" t="t" r="r" b="b"/>
            <a:pathLst>
              <a:path w="1829186" h="1820040">
                <a:moveTo>
                  <a:pt x="0" y="0"/>
                </a:moveTo>
                <a:lnTo>
                  <a:pt x="1829186" y="0"/>
                </a:lnTo>
                <a:lnTo>
                  <a:pt x="1829186" y="1820040"/>
                </a:lnTo>
                <a:lnTo>
                  <a:pt x="0" y="18200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076721" y="4604867"/>
            <a:ext cx="1689993" cy="1807479"/>
          </a:xfrm>
          <a:custGeom>
            <a:avLst/>
            <a:gdLst/>
            <a:ahLst/>
            <a:cxnLst/>
            <a:rect l="l" t="t" r="r" b="b"/>
            <a:pathLst>
              <a:path w="1689993" h="1807479">
                <a:moveTo>
                  <a:pt x="0" y="0"/>
                </a:moveTo>
                <a:lnTo>
                  <a:pt x="1689993" y="0"/>
                </a:lnTo>
                <a:lnTo>
                  <a:pt x="1689993" y="1807479"/>
                </a:lnTo>
                <a:lnTo>
                  <a:pt x="0" y="18074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190358" y="4581895"/>
            <a:ext cx="2022598" cy="1830451"/>
          </a:xfrm>
          <a:custGeom>
            <a:avLst/>
            <a:gdLst/>
            <a:ahLst/>
            <a:cxnLst/>
            <a:rect l="l" t="t" r="r" b="b"/>
            <a:pathLst>
              <a:path w="2022598" h="1830451">
                <a:moveTo>
                  <a:pt x="0" y="0"/>
                </a:moveTo>
                <a:lnTo>
                  <a:pt x="2022598" y="0"/>
                </a:lnTo>
                <a:lnTo>
                  <a:pt x="2022598" y="1830451"/>
                </a:lnTo>
                <a:lnTo>
                  <a:pt x="0" y="18304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49349" y="4627839"/>
            <a:ext cx="2039437" cy="1784507"/>
          </a:xfrm>
          <a:custGeom>
            <a:avLst/>
            <a:gdLst/>
            <a:ahLst/>
            <a:cxnLst/>
            <a:rect l="l" t="t" r="r" b="b"/>
            <a:pathLst>
              <a:path w="2039437" h="1784507">
                <a:moveTo>
                  <a:pt x="0" y="0"/>
                </a:moveTo>
                <a:lnTo>
                  <a:pt x="2039437" y="0"/>
                </a:lnTo>
                <a:lnTo>
                  <a:pt x="2039437" y="1784507"/>
                </a:lnTo>
                <a:lnTo>
                  <a:pt x="0" y="17845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1000125"/>
            <a:ext cx="12651344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9"/>
              </a:lnSpc>
              <a:spcBef>
                <a:spcPct val="0"/>
              </a:spcBef>
            </a:pPr>
            <a:r>
              <a:rPr lang="en-US" sz="5199" b="1">
                <a:solidFill>
                  <a:srgbClr val="1B2C5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Ações práticas e áreas de intervenção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6541272"/>
            <a:ext cx="1718616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Institucional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13739" y="6541272"/>
            <a:ext cx="2910658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Estudo e Aprendizagem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75919" y="6541272"/>
            <a:ext cx="3506679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Desenvolvimento e Gestão de Carreira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301294" y="6541272"/>
            <a:ext cx="3881321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Desenvolvimento Psicossocial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648631" y="6541272"/>
            <a:ext cx="2825512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270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Sáude e Bem-estar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174966"/>
            <a:ext cx="2000469" cy="573138"/>
            <a:chOff x="0" y="0"/>
            <a:chExt cx="2667292" cy="764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028700" y="1000125"/>
            <a:ext cx="12651344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9"/>
              </a:lnSpc>
              <a:spcBef>
                <a:spcPct val="0"/>
              </a:spcBef>
            </a:pPr>
            <a:r>
              <a:rPr lang="en-US" sz="5199" b="1">
                <a:solidFill>
                  <a:srgbClr val="1B2C57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Reflexões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717171" y="8709660"/>
            <a:ext cx="7542129" cy="548640"/>
            <a:chOff x="0" y="0"/>
            <a:chExt cx="10056172" cy="7315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056172" cy="731520"/>
            </a:xfrm>
            <a:custGeom>
              <a:avLst/>
              <a:gdLst/>
              <a:ahLst/>
              <a:cxnLst/>
              <a:rect l="l" t="t" r="r" b="b"/>
              <a:pathLst>
                <a:path w="10056172" h="731520">
                  <a:moveTo>
                    <a:pt x="0" y="0"/>
                  </a:moveTo>
                  <a:lnTo>
                    <a:pt x="10056172" y="0"/>
                  </a:lnTo>
                  <a:lnTo>
                    <a:pt x="10056172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69601" r="-93982" b="-469601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0056172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5A648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(Jones; Schuh; Torres, 2017 - Schuh; Jones; Torres, 2017)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45896" y="2429120"/>
            <a:ext cx="16984904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l">
              <a:buFont typeface="Arial"/>
              <a:buChar char="•"/>
            </a:pP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Flexibilidade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curricular e de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formação</a:t>
            </a:r>
            <a:endParaRPr lang="en-US" sz="3600" dirty="0">
              <a:solidFill>
                <a:srgbClr val="1B2C5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49" lvl="1" indent="-269875" algn="l">
              <a:buFont typeface="Arial"/>
              <a:buChar char="•"/>
            </a:pP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Identidade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papel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financiamento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dos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Serviços</a:t>
            </a:r>
            <a:endParaRPr lang="en-US" sz="3600" dirty="0">
              <a:solidFill>
                <a:srgbClr val="1B2C5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Qualificação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dos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Serviços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baseado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evidências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  <a:p>
            <a:pPr algn="l"/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Por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meio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avaliação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podemos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demonstrar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que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nossa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paixão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esforços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valem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pena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.” (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Gansemer-Topf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Kennedy-Philips, 2017, p. 341)</a:t>
            </a:r>
          </a:p>
          <a:p>
            <a:pPr marL="539749" lvl="1" indent="-269875" algn="l">
              <a:buFont typeface="Arial"/>
              <a:buChar char="•"/>
            </a:pP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Fluidez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ambiente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marcado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pela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mudança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contínua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um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ritmo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cada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vez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mais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acelerado</a:t>
            </a:r>
            <a:endParaRPr lang="en-US" sz="3600" dirty="0">
              <a:solidFill>
                <a:srgbClr val="1B2C5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49" lvl="1" indent="-269875" algn="l">
              <a:buFont typeface="Arial"/>
              <a:buChar char="•"/>
            </a:pP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Colaboração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interprofissionalidade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interdisciplinaridade</a:t>
            </a:r>
            <a:endParaRPr lang="en-US" sz="3600" dirty="0">
              <a:solidFill>
                <a:srgbClr val="1B2C5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49" lvl="1" indent="-269875" algn="l">
              <a:buFont typeface="Arial"/>
              <a:buChar char="•"/>
            </a:pP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Engajamento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intercultural –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todos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importam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!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Barreiras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suporte</a:t>
            </a:r>
            <a:endParaRPr lang="en-US" sz="3600" dirty="0">
              <a:solidFill>
                <a:srgbClr val="1B2C5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49" lvl="1" indent="-269875" algn="l">
              <a:buFont typeface="Arial"/>
              <a:buChar char="•"/>
            </a:pP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Acesso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permanência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conclusão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acesso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 err="1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mundo</a:t>
            </a:r>
            <a:r>
              <a:rPr lang="en-US" sz="3600" dirty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 </a:t>
            </a:r>
            <a:r>
              <a:rPr lang="en-US" sz="3600" dirty="0" err="1" smtClean="0">
                <a:solidFill>
                  <a:srgbClr val="1B2C5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trabalho</a:t>
            </a:r>
            <a:endParaRPr lang="en-US" sz="3600" dirty="0" smtClean="0">
              <a:solidFill>
                <a:srgbClr val="1B2C5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39749" lvl="1" indent="-269875" algn="l">
              <a:buFont typeface="Arial"/>
              <a:buChar char="•"/>
            </a:pPr>
            <a:endParaRPr lang="en-US" sz="3600" dirty="0">
              <a:solidFill>
                <a:srgbClr val="1B2C5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F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60" r="-1" b="-925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101F44">
                <a:alpha val="77255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86069" y="3335788"/>
            <a:ext cx="2011680" cy="164592"/>
            <a:chOff x="0" y="0"/>
            <a:chExt cx="2682240" cy="219456"/>
          </a:xfrm>
        </p:grpSpPr>
        <p:sp>
          <p:nvSpPr>
            <p:cNvPr id="7" name="Freeform 7">
              <a:extLs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0"/>
              <a:ext cx="2682240" cy="219456"/>
            </a:xfrm>
            <a:custGeom>
              <a:avLst/>
              <a:gdLst/>
              <a:ahLst/>
              <a:cxnLst/>
              <a:rect l="l" t="t" r="r" b="b"/>
              <a:pathLst>
                <a:path w="2682240" h="219456">
                  <a:moveTo>
                    <a:pt x="0" y="0"/>
                  </a:moveTo>
                  <a:lnTo>
                    <a:pt x="2682240" y="0"/>
                  </a:lnTo>
                  <a:lnTo>
                    <a:pt x="2682240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96BF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097280" y="9174975"/>
            <a:ext cx="2000469" cy="573138"/>
            <a:chOff x="0" y="0"/>
            <a:chExt cx="2667292" cy="76418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667254" cy="764159"/>
            </a:xfrm>
            <a:custGeom>
              <a:avLst/>
              <a:gdLst/>
              <a:ahLst/>
              <a:cxnLst/>
              <a:rect l="l" t="t" r="r" b="b"/>
              <a:pathLst>
                <a:path w="2667254" h="764159">
                  <a:moveTo>
                    <a:pt x="0" y="0"/>
                  </a:moveTo>
                  <a:lnTo>
                    <a:pt x="2667254" y="0"/>
                  </a:lnTo>
                  <a:lnTo>
                    <a:pt x="2667254" y="764159"/>
                  </a:lnTo>
                  <a:lnTo>
                    <a:pt x="0" y="764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3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097280" y="3730752"/>
            <a:ext cx="8046720" cy="2194560"/>
            <a:chOff x="0" y="0"/>
            <a:chExt cx="10728960" cy="29260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728960" cy="2926080"/>
            </a:xfrm>
            <a:custGeom>
              <a:avLst/>
              <a:gdLst/>
              <a:ahLst/>
              <a:cxnLst/>
              <a:rect l="l" t="t" r="r" b="b"/>
              <a:pathLst>
                <a:path w="10728960" h="2926080">
                  <a:moveTo>
                    <a:pt x="0" y="0"/>
                  </a:moveTo>
                  <a:lnTo>
                    <a:pt x="10728960" y="0"/>
                  </a:lnTo>
                  <a:lnTo>
                    <a:pt x="1072896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1445" b="-21445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0728960" cy="2964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159"/>
                </a:lnSpc>
              </a:pPr>
              <a:r>
                <a:rPr lang="en-US" sz="6800" b="1">
                  <a:solidFill>
                    <a:srgbClr val="FFFFFF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Obrigado!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97280" y="5715000"/>
            <a:ext cx="10241280" cy="1097280"/>
            <a:chOff x="0" y="0"/>
            <a:chExt cx="13655040" cy="14630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655039" cy="1463040"/>
            </a:xfrm>
            <a:custGeom>
              <a:avLst/>
              <a:gdLst/>
              <a:ahLst/>
              <a:cxnLst/>
              <a:rect l="l" t="t" r="r" b="b"/>
              <a:pathLst>
                <a:path w="13655039" h="1463040">
                  <a:moveTo>
                    <a:pt x="0" y="0"/>
                  </a:moveTo>
                  <a:lnTo>
                    <a:pt x="13655039" y="0"/>
                  </a:lnTo>
                  <a:lnTo>
                    <a:pt x="13655039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1860" b="-131860"/>
              </a:stretch>
            </a:blipFill>
          </p:spPr>
          <p:txBody>
            <a:bodyPr/>
            <a:lstStyle/>
            <a:p>
              <a:r>
                <a:rPr lang="pt-BR" sz="5400" dirty="0" smtClean="0">
                  <a:solidFill>
                    <a:schemeClr val="bg1"/>
                  </a:solidFill>
                </a:rPr>
                <a:t>Juntos somos mais justos </a:t>
              </a:r>
              <a:endParaRPr lang="pt-BR" sz="54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13655040" cy="15392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87"/>
                </a:lnSpc>
              </a:pPr>
              <a:endParaRPr lang="en-US" sz="2700" dirty="0">
                <a:solidFill>
                  <a:srgbClr val="D6DCEC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7056368"/>
            <a:ext cx="13811469" cy="873530"/>
            <a:chOff x="-127292" y="0"/>
            <a:chExt cx="18415292" cy="11647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288000" cy="853440"/>
            </a:xfrm>
            <a:custGeom>
              <a:avLst/>
              <a:gdLst/>
              <a:ahLst/>
              <a:cxnLst/>
              <a:rect l="l" t="t" r="r" b="b"/>
              <a:pathLst>
                <a:path w="18288000" h="853440">
                  <a:moveTo>
                    <a:pt x="0" y="0"/>
                  </a:moveTo>
                  <a:lnTo>
                    <a:pt x="18288000" y="0"/>
                  </a:lnTo>
                  <a:lnTo>
                    <a:pt x="1828800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67536" b="-367536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-127292" y="301741"/>
              <a:ext cx="18288000" cy="862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879"/>
                </a:lnSpc>
              </a:pPr>
              <a:r>
                <a:rPr lang="en-US" sz="2400" dirty="0" smtClean="0">
                  <a:solidFill>
                    <a:srgbClr val="96B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adrianep@unicamp.br⁠</a:t>
              </a:r>
              <a:r>
                <a:rPr lang="en-US" sz="2400" dirty="0">
                  <a:solidFill>
                    <a:srgbClr val="96B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lang="en-US" sz="2400" dirty="0">
                  <a:solidFill>
                    <a:srgbClr val="96B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/</a:t>
              </a:r>
              <a:r>
                <a:rPr lang="pt-BR" sz="2400" dirty="0" smtClean="0">
                  <a:solidFill>
                    <a:srgbClr val="96BF00"/>
                  </a:solidFill>
                  <a:latin typeface="Times New Roman"/>
                  <a:ea typeface="Times New Roman"/>
                  <a:cs typeface="Times New Roman"/>
                </a:rPr>
                <a:t>www.linkedin.com/in/adrianepelissoni</a:t>
              </a:r>
              <a:r>
                <a:rPr lang="en-US" sz="2400" dirty="0" smtClean="0">
                  <a:solidFill>
                    <a:srgbClr val="96B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400" dirty="0">
                  <a:solidFill>
                    <a:srgbClr val="96B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</a:t>
              </a:r>
              <a:r>
                <a:rPr lang="en-US" sz="2400" dirty="0">
                  <a:solidFill>
                    <a:srgbClr val="96B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#ForumNacionaldeCarreiras2026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1242</Words>
  <Application>Microsoft Office PowerPoint</Application>
  <PresentationFormat>Personalizar</PresentationFormat>
  <Paragraphs>179</Paragraphs>
  <Slides>30</Slides>
  <Notes>1</Notes>
  <HiddenSlides>0</HiddenSlides>
  <MMClips>1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7" baseType="lpstr">
      <vt:lpstr>Times New Roman Bold</vt:lpstr>
      <vt:lpstr>Lato</vt:lpstr>
      <vt:lpstr>Calibri</vt:lpstr>
      <vt:lpstr>Times New Roman Italics</vt:lpstr>
      <vt:lpstr>Times New Roman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palestra</dc:title>
  <dc:creator>Adriane Martins Soares Pelissoni</dc:creator>
  <cp:lastModifiedBy>Adriane Martins Soares Pelissoni</cp:lastModifiedBy>
  <cp:revision>5</cp:revision>
  <dcterms:created xsi:type="dcterms:W3CDTF">2006-08-16T00:00:00Z</dcterms:created>
  <dcterms:modified xsi:type="dcterms:W3CDTF">2026-08-17T18:30:07Z</dcterms:modified>
  <dc:identifier>DAHSjzi0VYk</dc:identifier>
</cp:coreProperties>
</file>