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6" r:id="rId3"/>
    <p:sldId id="263" r:id="rId4"/>
    <p:sldId id="257" r:id="rId5"/>
    <p:sldId id="265" r:id="rId6"/>
    <p:sldId id="262" r:id="rId7"/>
    <p:sldId id="261" r:id="rId8"/>
    <p:sldId id="259" r:id="rId9"/>
    <p:sldId id="260" r:id="rId10"/>
    <p:sldId id="267" r:id="rId11"/>
    <p:sldId id="264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CDD62C-B0AB-46D2-8212-118D4C9D351F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F17F7C-250D-494A-968A-69DE09421D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6264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F17F7C-250D-494A-968A-69DE09421D13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2692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2A0BAC-574C-D0E7-C8AC-510664A7C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C6F72CB-1F8C-10FE-1922-D3A3985FB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4373D0-CD14-1620-3F1E-2B9C53326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8B93C-D935-4BD3-B20E-4CD51F8EE026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F5FFDA-94EF-7391-9CB8-73DB40CD4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C7F9271-11EC-B4FC-8A5D-53E31933D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95B72-C38F-44A5-B030-B3BC1469BA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3912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916F7B-6FB9-9E3F-F32B-D3D3947E6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6C71C2-F075-F3F6-930F-89CF07677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9B5673-3AD5-AF98-FBFC-BF624DE97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8B93C-D935-4BD3-B20E-4CD51F8EE026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C07B72B-7597-C0E5-AA68-185F8A419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3978CD-418E-9B11-7264-1082FD482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95B72-C38F-44A5-B030-B3BC1469BA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222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F2E1CB-9B4B-D73B-95FB-10D3D05FE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B877059-AD25-44D6-852D-0C7DDCEAB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FE83049-8A34-4216-8FF3-B519F42D2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8B93C-D935-4BD3-B20E-4CD51F8EE026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4876E3-6B96-6C49-A336-8E0C2BBFF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CA95AB-C2AC-A62A-33C2-09B7496B2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95B72-C38F-44A5-B030-B3BC1469BA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5915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0AC83E-4FE5-9C97-F8A3-7606791A1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19E1AC-014E-098E-99A8-988923D672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8441901-7503-9B9A-7683-5DB8CB2B52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78495DC-B652-CE3D-48E1-65A8CF497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8B93C-D935-4BD3-B20E-4CD51F8EE026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7FD596D-5B0B-6E64-C4A2-496A73E6D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DC6F0A6-333C-477C-7895-CB9A388A7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95B72-C38F-44A5-B030-B3BC1469BA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152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629C6-1262-CD0B-4034-0023A2B4A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5E317CA-692A-B2A8-8402-16875213A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C51F76-8848-8426-E7A9-8ACA21B6BF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5C8C9D3-40E5-C2B9-B1CD-69472B0BEA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407A7A3-016D-A29F-B721-C3900F3266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17F87AD-7340-0768-6E4C-534B9C1F4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8B93C-D935-4BD3-B20E-4CD51F8EE026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E79273A-F574-CE83-255A-A849F82AC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1050EC3-9D6C-229A-A7D2-A034243DE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95B72-C38F-44A5-B030-B3BC1469BA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0720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FC405D-D362-7394-6D52-693B32BD8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A69C247-670A-C0FD-F0CF-DB67CC26C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8B93C-D935-4BD3-B20E-4CD51F8EE026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F99CFDD-DFF7-A2D7-B3CE-2CE620D37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7DD13F4-667B-AD93-D6B0-6C5DF8235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95B72-C38F-44A5-B030-B3BC1469BA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3429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7E56886-6E87-5036-DA5F-6ECDF6B49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8B93C-D935-4BD3-B20E-4CD51F8EE026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B61482A-5E26-0C19-9B9B-CF6414AD7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0AD1DB8-1FCE-6CD2-702E-CEEDCCC5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95B72-C38F-44A5-B030-B3BC1469BA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3321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3C83D1-1CDA-F8E4-C5EC-44C19990F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F726EE1-990F-4EFA-799A-BE2532854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4874886-3B1E-06D5-1250-DFDE4F61D4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F086FCD-EF29-10FA-4760-3B343AA38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8B93C-D935-4BD3-B20E-4CD51F8EE026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DA54E06-ED5E-08CC-4E93-96AC76311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E394C03-2F24-C2B5-9DAA-A5EF2248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95B72-C38F-44A5-B030-B3BC1469BA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7844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9CB6EC-AF24-AA92-9EF5-8B1139973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341A51D-178D-3097-46DA-C9CA6C1CAF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F6C34B-CF1B-A0FC-86E4-A22F4EA878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8F34E9E-636E-0E0E-4F49-0A0436D57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8B93C-D935-4BD3-B20E-4CD51F8EE026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ECB2C9-68DB-BBCA-5893-A83AB2452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A9B7CC0-545B-7ACD-AC6C-FF296C924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95B72-C38F-44A5-B030-B3BC1469BA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4911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C7569E-8C99-EABC-BD8F-870EF36A4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5A861A6-DB86-88B9-8412-66F1F9B427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254EA5-A41B-C17B-6441-A9FD4122E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8B93C-D935-4BD3-B20E-4CD51F8EE026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31ADDF-1671-3A23-7EA7-DADD5270D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46806D-CFEE-1048-59AF-7225133AB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95B72-C38F-44A5-B030-B3BC1469BA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7226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755431A-46AE-A0CD-0151-2C5F78682D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9C9BFBB-5CE4-567E-21D7-7228F13F7B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2A9C83-A766-B98A-F962-1F7C126DA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8B93C-D935-4BD3-B20E-4CD51F8EE026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F28B3D-C342-7008-0F49-323562191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781DAF-46ED-09BD-A799-748FAB06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95B72-C38F-44A5-B030-B3BC1469BA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6095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E5168D4-ABEC-CCC9-8FC2-E1CE63D0E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59A1021-C244-09DF-E665-C9AF8EC46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78898D-0866-58C4-9F16-94162DA51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88B93C-D935-4BD3-B20E-4CD51F8EE026}" type="datetimeFigureOut">
              <a:rPr lang="pt-BR" smtClean="0"/>
              <a:t>18/08/2026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23ADA9-AD5D-7E9E-119F-3D19AE5C5D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67C05E-9A51-5526-05EE-0C82629C22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895B72-C38F-44A5-B030-B3BC1469BA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222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28367138.2024.244488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28367138.2024.244488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28367138.2024.244488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80/28367138.2024.2444883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80/28367138.2024.2444883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B02C1328-D705-2142-D93B-9DBC281A90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Prof. Dr. Enzo Banti Bissoli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6C5FABB-4BA7-0D82-0705-73938D968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91418"/>
            <a:ext cx="2908092" cy="666582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29305F9A-D12A-BB0F-6D8A-90133F39F98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584617" y="1996456"/>
            <a:ext cx="1129259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Permanência que Transforma: o suporte de carreira como estratégia contra a evasão</a:t>
            </a:r>
            <a:endParaRPr kumimoji="0" lang="pt-BR" altLang="pt-BR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766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10797-2F88-6E21-7CC1-C415C904B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DB5C83CA-57E1-06CC-7433-FC1EF397A5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3082" y="6102596"/>
            <a:ext cx="9144000" cy="666582"/>
          </a:xfrm>
        </p:spPr>
        <p:txBody>
          <a:bodyPr/>
          <a:lstStyle/>
          <a:p>
            <a:r>
              <a:rPr lang="pt-BR" dirty="0" err="1"/>
              <a:t>Bauman</a:t>
            </a:r>
            <a:r>
              <a:rPr lang="pt-BR" dirty="0"/>
              <a:t>, Z. (2017) </a:t>
            </a:r>
            <a:r>
              <a:rPr lang="pt-BR" i="1" dirty="0" err="1"/>
              <a:t>Retrotopia</a:t>
            </a:r>
            <a:r>
              <a:rPr lang="pt-BR" dirty="0"/>
              <a:t>. Ed. Zahar, Rio de Janeiro RJ; p.17.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3E15114-54BF-3135-9C52-27F465F22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91418"/>
            <a:ext cx="2908092" cy="666582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D954306A-71B9-0402-F95B-D38543124A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0" y="349245"/>
            <a:ext cx="12067082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Uma sociedade que liga de uma vez por todas  a perfeição individual à social é carta fora do baralho, não faz sentido esperar que a salvação venha da sociedade(...) O objetivo já não era uma sociedade melhor (pois, para todo fim prático, melhorá</a:t>
            </a:r>
            <a:r>
              <a:rPr lang="pt-BR" altLang="pt-BR" sz="3600" dirty="0">
                <a:solidFill>
                  <a:srgbClr val="000000"/>
                </a:solidFill>
                <a:latin typeface="Aptos" panose="020B0004020202020204" pitchFamily="34" charset="0"/>
              </a:rPr>
              <a:t>-</a:t>
            </a:r>
            <a:r>
              <a:rPr kumimoji="0" lang="pt-BR" altLang="pt-BR" sz="3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la não fazia sentido), porém melhorar a sua própria posição individual dentro dessa sociedade básica e definitivamente incorrigível. Em vez de recompensas por esforços coletivos de reforma social, havia espólios da competição individualmente apropriados. </a:t>
            </a:r>
            <a:endParaRPr kumimoji="0" lang="pt-BR" altLang="pt-BR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16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99975-6744-E1DD-A22C-E5F77A480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4D013F-5009-335E-4BEE-ABFCBC709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41" y="31857"/>
            <a:ext cx="10869118" cy="1325563"/>
          </a:xfrm>
        </p:spPr>
        <p:txBody>
          <a:bodyPr/>
          <a:lstStyle/>
          <a:p>
            <a:r>
              <a:rPr lang="pt-BR" dirty="0"/>
              <a:t>Evasão na Graduação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ADFD432-1DB6-2A2B-D44E-C606C5F4A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91418"/>
            <a:ext cx="2908092" cy="66658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A37FC06-4A32-8DE9-8935-EC73DA81327C}"/>
              </a:ext>
            </a:extLst>
          </p:cNvPr>
          <p:cNvSpPr txBox="1"/>
          <p:nvPr/>
        </p:nvSpPr>
        <p:spPr>
          <a:xfrm rot="10800000" flipV="1">
            <a:off x="2503356" y="6383713"/>
            <a:ext cx="9688643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ts val="1500"/>
              </a:lnSpc>
              <a:buNone/>
            </a:pPr>
            <a:r>
              <a:rPr lang="pt-BR" sz="110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Instituto </a:t>
            </a:r>
            <a:r>
              <a:rPr lang="pt-BR" sz="1100" i="0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Semesp</a:t>
            </a:r>
            <a:r>
              <a:rPr lang="pt-BR" sz="110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. (2026). 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Mapa do ensino superior no Brasil 2026</a:t>
            </a:r>
            <a:r>
              <a:rPr lang="pt-BR" sz="110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. Instituto </a:t>
            </a:r>
            <a:r>
              <a:rPr lang="pt-BR" sz="1100" i="0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Semesp</a:t>
            </a:r>
            <a:r>
              <a:rPr lang="pt-BR" sz="110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. https://www.semesp.org.br/mapa/</a:t>
            </a:r>
          </a:p>
        </p:txBody>
      </p:sp>
      <p:sp>
        <p:nvSpPr>
          <p:cNvPr id="14" name="Espaço Reservado para Conteúdo 13">
            <a:extLst>
              <a:ext uri="{FF2B5EF4-FFF2-40B4-BE49-F238E27FC236}">
                <a16:creationId xmlns:a16="http://schemas.microsoft.com/office/drawing/2014/main" id="{3D47807B-8ADD-4693-4659-96D9A80E3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441" y="1169233"/>
            <a:ext cx="10869118" cy="4856813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r>
              <a:rPr lang="pt-BR" dirty="0"/>
              <a:t>2023</a:t>
            </a:r>
          </a:p>
          <a:p>
            <a:pPr lvl="2"/>
            <a:r>
              <a:rPr lang="pt-BR" dirty="0"/>
              <a:t>Pública: 23,1%;</a:t>
            </a:r>
          </a:p>
          <a:p>
            <a:pPr lvl="2"/>
            <a:r>
              <a:rPr lang="pt-BR" dirty="0"/>
              <a:t>Privada: 28,2%;</a:t>
            </a:r>
          </a:p>
          <a:p>
            <a:r>
              <a:rPr lang="pt-BR" dirty="0"/>
              <a:t>2024 </a:t>
            </a:r>
          </a:p>
          <a:p>
            <a:pPr lvl="2"/>
            <a:r>
              <a:rPr lang="pt-BR" dirty="0"/>
              <a:t>Pública: 21,4%;</a:t>
            </a:r>
          </a:p>
          <a:p>
            <a:pPr lvl="2"/>
            <a:r>
              <a:rPr lang="pt-BR" dirty="0"/>
              <a:t>Privada: 26,6%;</a:t>
            </a:r>
          </a:p>
          <a:p>
            <a:r>
              <a:rPr lang="pt-BR" dirty="0"/>
              <a:t>Cenário Interno</a:t>
            </a:r>
          </a:p>
          <a:p>
            <a:pPr lvl="1"/>
            <a:r>
              <a:rPr lang="pt-BR" dirty="0"/>
              <a:t>Evasão: em torno de 6,3%;</a:t>
            </a:r>
          </a:p>
          <a:p>
            <a:pPr lvl="1"/>
            <a:r>
              <a:rPr lang="pt-BR" dirty="0"/>
              <a:t>Contudo:</a:t>
            </a:r>
          </a:p>
          <a:p>
            <a:pPr lvl="2"/>
            <a:r>
              <a:rPr lang="pt-BR" dirty="0"/>
              <a:t>Concentrada em sua maior parte no primeiro ano ( + de 50%);</a:t>
            </a:r>
          </a:p>
          <a:p>
            <a:pPr lvl="2"/>
            <a:r>
              <a:rPr lang="pt-BR" dirty="0"/>
              <a:t>Novos fatores antes não mencionados e em maior volume em cursos específicos – sobretudo da saúde (Não adaptação ao Curso e Saúde mental);</a:t>
            </a:r>
          </a:p>
          <a:p>
            <a:pPr lvl="2"/>
            <a:r>
              <a:rPr lang="pt-BR" dirty="0"/>
              <a:t>Percepção docente de piora das condições de engajamento estudantil.</a:t>
            </a:r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98236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9A2707-EEEA-9052-0597-2802E30D4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41" y="31857"/>
            <a:ext cx="10869118" cy="1325563"/>
          </a:xfrm>
        </p:spPr>
        <p:txBody>
          <a:bodyPr/>
          <a:lstStyle/>
          <a:p>
            <a:r>
              <a:rPr lang="pt-BR" dirty="0"/>
              <a:t>Olhando para dentro: Evasão– Reprovações e Desistências.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341A9D0-2BC3-AEEC-D3F6-4A32EB8586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91418"/>
            <a:ext cx="2908092" cy="666582"/>
          </a:xfrm>
          <a:prstGeom prst="rect">
            <a:avLst/>
          </a:prstGeom>
        </p:spPr>
      </p:pic>
      <p:pic>
        <p:nvPicPr>
          <p:cNvPr id="17" name="Imagem 16" descr="Gráfico, Histograma&#10;&#10;O conteúdo gerado por IA pode estar incorreto.">
            <a:extLst>
              <a:ext uri="{FF2B5EF4-FFF2-40B4-BE49-F238E27FC236}">
                <a16:creationId xmlns:a16="http://schemas.microsoft.com/office/drawing/2014/main" id="{209AB831-D18D-4CFF-A513-BA1CC4082D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41" y="1391980"/>
            <a:ext cx="7472870" cy="4483722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6E197C4F-5EE9-C5D2-2DE8-E05A1CE269C0}"/>
              </a:ext>
            </a:extLst>
          </p:cNvPr>
          <p:cNvSpPr txBox="1"/>
          <p:nvPr/>
        </p:nvSpPr>
        <p:spPr>
          <a:xfrm>
            <a:off x="8259581" y="1391980"/>
            <a:ext cx="3777521" cy="175432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Observação de gráfico preocupante:</a:t>
            </a:r>
          </a:p>
          <a:p>
            <a:pPr algn="just"/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Conforme avançam os semestres reprovam menos, mas desistem mais.</a:t>
            </a:r>
          </a:p>
        </p:txBody>
      </p:sp>
    </p:spTree>
    <p:extLst>
      <p:ext uri="{BB962C8B-B14F-4D97-AF65-F5344CB8AC3E}">
        <p14:creationId xmlns:p14="http://schemas.microsoft.com/office/powerpoint/2010/main" val="3513098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F8E4E-A57C-B4AF-E766-ECEE1E39B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FBC692-A5BE-17E2-E24D-DDB0C3849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156330"/>
            <a:ext cx="12191999" cy="1325563"/>
          </a:xfrm>
        </p:spPr>
        <p:txBody>
          <a:bodyPr/>
          <a:lstStyle/>
          <a:p>
            <a:r>
              <a:rPr lang="pt-BR" dirty="0"/>
              <a:t>Olhando para o primeiro ano: Histórico e premissas.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C20062D-885F-0646-22AE-811DE9088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91418"/>
            <a:ext cx="2908092" cy="66658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09C130C-5256-BC00-E1F7-C71BFA453632}"/>
              </a:ext>
            </a:extLst>
          </p:cNvPr>
          <p:cNvSpPr txBox="1"/>
          <p:nvPr/>
        </p:nvSpPr>
        <p:spPr>
          <a:xfrm rot="10800000" flipV="1">
            <a:off x="2503356" y="6225978"/>
            <a:ext cx="96886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Trusty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, W. T., Scofield, B. E., Christensen, A. E., White, T. D., Murphy, Y. E., Janis, R. A., Tan, H., Hernandez, N. M., &amp; </a:t>
            </a:r>
            <a:r>
              <a:rPr lang="pt-BR" sz="11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Hochstedt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, K. S. (2025).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Psychological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symptoms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and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academic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dropout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in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higher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education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: A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six-year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cohort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study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Journal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of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College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Student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Mental Health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pt-BR" sz="11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Advance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online </a:t>
            </a:r>
            <a:r>
              <a:rPr lang="pt-BR" sz="11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publication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https://doi.org/10.1080/28367138.2024.2444883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endParaRPr lang="pt-BR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344ED9B-0FF3-392C-EDB7-F8B8131C8AA0}"/>
              </a:ext>
            </a:extLst>
          </p:cNvPr>
          <p:cNvSpPr txBox="1"/>
          <p:nvPr/>
        </p:nvSpPr>
        <p:spPr>
          <a:xfrm>
            <a:off x="7240250" y="1617633"/>
            <a:ext cx="3777521" cy="175432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Observação de gráfico preocupante:</a:t>
            </a:r>
          </a:p>
          <a:p>
            <a:pPr algn="just"/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Conforme avançam os semestres reprovam menos, mas desistem mais.</a:t>
            </a:r>
          </a:p>
        </p:txBody>
      </p:sp>
      <p:sp>
        <p:nvSpPr>
          <p:cNvPr id="3" name="Espaço Reservado para Conteúdo 13">
            <a:extLst>
              <a:ext uri="{FF2B5EF4-FFF2-40B4-BE49-F238E27FC236}">
                <a16:creationId xmlns:a16="http://schemas.microsoft.com/office/drawing/2014/main" id="{7A3D1B07-B37E-5F94-17AA-95F3F33FE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441" y="1169233"/>
            <a:ext cx="10869118" cy="4856813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r>
              <a:rPr lang="pt-BR" dirty="0"/>
              <a:t>2023</a:t>
            </a:r>
          </a:p>
          <a:p>
            <a:pPr lvl="2"/>
            <a:r>
              <a:rPr lang="pt-BR" dirty="0"/>
              <a:t>Pública: 23,1%;</a:t>
            </a:r>
          </a:p>
          <a:p>
            <a:pPr lvl="2"/>
            <a:r>
              <a:rPr lang="pt-BR" dirty="0"/>
              <a:t>Privada: 28,2%;</a:t>
            </a:r>
          </a:p>
          <a:p>
            <a:r>
              <a:rPr lang="pt-BR" dirty="0"/>
              <a:t>2024 </a:t>
            </a:r>
          </a:p>
          <a:p>
            <a:pPr lvl="2"/>
            <a:r>
              <a:rPr lang="pt-BR" dirty="0"/>
              <a:t>Pública: 21,4%;</a:t>
            </a:r>
          </a:p>
          <a:p>
            <a:pPr lvl="2"/>
            <a:r>
              <a:rPr lang="pt-BR" dirty="0"/>
              <a:t>Privada: 26,6%;</a:t>
            </a:r>
          </a:p>
          <a:p>
            <a:r>
              <a:rPr lang="pt-BR" dirty="0"/>
              <a:t>Cenário Interno</a:t>
            </a:r>
          </a:p>
          <a:p>
            <a:pPr lvl="1"/>
            <a:r>
              <a:rPr lang="pt-BR" dirty="0"/>
              <a:t>Evasão: em torno de 6,3%;</a:t>
            </a:r>
          </a:p>
          <a:p>
            <a:pPr lvl="1"/>
            <a:r>
              <a:rPr lang="pt-BR" dirty="0"/>
              <a:t>Contudo:</a:t>
            </a:r>
          </a:p>
          <a:p>
            <a:pPr lvl="2"/>
            <a:r>
              <a:rPr lang="pt-BR" dirty="0"/>
              <a:t>Concentrada em sua maior parte no primeiro ano ( + de 50%);</a:t>
            </a:r>
          </a:p>
          <a:p>
            <a:pPr lvl="2"/>
            <a:r>
              <a:rPr lang="pt-BR" dirty="0"/>
              <a:t>Novos fatores antes não mencionados e em maior volume em cursos específicos – sobretudo da saúde (Não adaptação ao Curso e Saúde mental);</a:t>
            </a:r>
          </a:p>
          <a:p>
            <a:pPr lvl="2"/>
            <a:r>
              <a:rPr lang="pt-BR" dirty="0"/>
              <a:t>Percepção docente de piora das condições de engajamento estudantil.</a:t>
            </a:r>
          </a:p>
          <a:p>
            <a:pPr lvl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6339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A37F0-014D-C0C0-7E15-E3D876247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A88E31-7EF1-86B9-74DC-58481F01B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41" y="31857"/>
            <a:ext cx="10869118" cy="1325563"/>
          </a:xfrm>
        </p:spPr>
        <p:txBody>
          <a:bodyPr/>
          <a:lstStyle/>
          <a:p>
            <a:r>
              <a:rPr lang="pt-BR" dirty="0"/>
              <a:t>Premissas da Evasão na Graduação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5C36DC8-E639-43E4-DEF6-B41BEF466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191418"/>
            <a:ext cx="2908092" cy="66658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D3545CE-11C1-9571-D746-7842EDADFABC}"/>
              </a:ext>
            </a:extLst>
          </p:cNvPr>
          <p:cNvSpPr txBox="1"/>
          <p:nvPr/>
        </p:nvSpPr>
        <p:spPr>
          <a:xfrm rot="10800000" flipV="1">
            <a:off x="2503356" y="6395255"/>
            <a:ext cx="96886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" name="Espaço Reservado para Conteúdo 13">
            <a:extLst>
              <a:ext uri="{FF2B5EF4-FFF2-40B4-BE49-F238E27FC236}">
                <a16:creationId xmlns:a16="http://schemas.microsoft.com/office/drawing/2014/main" id="{0E81CDA5-B0E7-1EA0-5B3A-D9FCA9852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441" y="1169233"/>
            <a:ext cx="10869118" cy="4856813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r>
              <a:rPr lang="pt-BR" dirty="0"/>
              <a:t>23 estudos:</a:t>
            </a:r>
          </a:p>
          <a:p>
            <a:pPr lvl="6"/>
            <a:r>
              <a:rPr lang="pt-BR" dirty="0"/>
              <a:t>15 quantitativos;</a:t>
            </a:r>
          </a:p>
          <a:p>
            <a:pPr lvl="6"/>
            <a:r>
              <a:rPr lang="pt-BR" dirty="0"/>
              <a:t>3 qualitativos;</a:t>
            </a:r>
          </a:p>
          <a:p>
            <a:pPr lvl="6"/>
            <a:r>
              <a:rPr lang="pt-BR" dirty="0"/>
              <a:t>5 mistos;</a:t>
            </a:r>
          </a:p>
          <a:p>
            <a:r>
              <a:rPr lang="pt-BR" dirty="0"/>
              <a:t>Abordados na maioria dos estudos: </a:t>
            </a:r>
          </a:p>
          <a:p>
            <a:pPr lvl="6"/>
            <a:r>
              <a:rPr lang="pt-BR" dirty="0"/>
              <a:t>1 –Questões econômicas (Sendo que insegurança alimentar parece dobrar as chances de evasão);</a:t>
            </a:r>
          </a:p>
          <a:p>
            <a:pPr lvl="6"/>
            <a:r>
              <a:rPr lang="pt-BR" dirty="0"/>
              <a:t>2 – Desempenho Acadêmico;</a:t>
            </a:r>
          </a:p>
          <a:p>
            <a:pPr lvl="6"/>
            <a:r>
              <a:rPr lang="pt-BR" dirty="0"/>
              <a:t>3 – Orientação de carreira (Duas dimensões abordadas, escolha do curso e conexão com a área).</a:t>
            </a:r>
          </a:p>
          <a:p>
            <a:r>
              <a:rPr lang="pt-BR" dirty="0"/>
              <a:t>Chamou nossa atenção:</a:t>
            </a:r>
          </a:p>
          <a:p>
            <a:pPr lvl="1"/>
            <a:r>
              <a:rPr lang="pt-BR" dirty="0"/>
              <a:t>Notas altas são protetivas se não há problemas de saúde mental; desconexão cultural, percepção de que a graduação é muito fácil;</a:t>
            </a:r>
          </a:p>
          <a:p>
            <a:pPr lvl="1"/>
            <a:r>
              <a:rPr lang="pt-BR" dirty="0"/>
              <a:t>Fatores importantes -  orientação de carreira, focado no alinhamento de interesses e careira; Transição no primeiro ano é um fator de impacto.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AED8ABF-547A-0C63-EE34-379B0EF69879}"/>
              </a:ext>
            </a:extLst>
          </p:cNvPr>
          <p:cNvSpPr txBox="1"/>
          <p:nvPr/>
        </p:nvSpPr>
        <p:spPr>
          <a:xfrm>
            <a:off x="2705724" y="6253931"/>
            <a:ext cx="94862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Quincho </a:t>
            </a:r>
            <a:r>
              <a:rPr lang="pt-BR" sz="1100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Apumayta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, R., Carrillo </a:t>
            </a:r>
            <a:r>
              <a:rPr lang="pt-BR" sz="1100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Cayllahua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, J., </a:t>
            </a:r>
            <a:r>
              <a:rPr lang="pt-BR" sz="1100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Ccencho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Pari, A., </a:t>
            </a:r>
            <a:r>
              <a:rPr lang="pt-BR" sz="1100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Inga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Choque, V., Cárdenas Valverde, J. C., &amp; </a:t>
            </a:r>
            <a:r>
              <a:rPr lang="pt-BR" sz="1100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Huamán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</a:t>
            </a:r>
            <a:r>
              <a:rPr lang="pt-BR" sz="1100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Ataypoma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, D. (2024). </a:t>
            </a:r>
            <a:r>
              <a:rPr lang="pt-BR" sz="1100" i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University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</a:t>
            </a:r>
            <a:r>
              <a:rPr lang="pt-BR" sz="1100" i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dropout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: A </a:t>
            </a:r>
            <a:r>
              <a:rPr lang="pt-BR" sz="1100" i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systematic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review </a:t>
            </a:r>
            <a:r>
              <a:rPr lang="pt-BR" sz="1100" i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of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</a:t>
            </a:r>
            <a:r>
              <a:rPr lang="pt-BR" sz="1100" i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the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</a:t>
            </a:r>
            <a:r>
              <a:rPr lang="pt-BR" sz="1100" i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main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</a:t>
            </a:r>
            <a:r>
              <a:rPr lang="pt-BR" sz="1100" i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determinant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</a:t>
            </a:r>
            <a:r>
              <a:rPr lang="pt-BR" sz="1100" i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factors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(2020-2024)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. 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F1000Research, 13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, </a:t>
            </a:r>
            <a:r>
              <a:rPr lang="pt-BR" sz="1100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Article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942. https://doi.org/10.12688/f1000research.154263.2</a:t>
            </a:r>
          </a:p>
          <a:p>
            <a:endParaRPr lang="pt-BR" sz="1100" dirty="0"/>
          </a:p>
        </p:txBody>
      </p:sp>
    </p:spTree>
    <p:extLst>
      <p:ext uri="{BB962C8B-B14F-4D97-AF65-F5344CB8AC3E}">
        <p14:creationId xmlns:p14="http://schemas.microsoft.com/office/powerpoint/2010/main" val="491865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0E86A-2209-DA86-F82E-A978E830E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7AE52C-FDD4-6079-83F1-19E900976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41" y="31857"/>
            <a:ext cx="10869118" cy="1325563"/>
          </a:xfrm>
        </p:spPr>
        <p:txBody>
          <a:bodyPr/>
          <a:lstStyle/>
          <a:p>
            <a:r>
              <a:rPr lang="pt-BR" dirty="0"/>
              <a:t>Sintomas Psicológicos e Evasão na Graduação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BF78C13-9591-36D0-72DD-9AE3D8FBB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91418"/>
            <a:ext cx="2908092" cy="66658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0556525-D17E-7F37-66C8-77C9EC4B70CF}"/>
              </a:ext>
            </a:extLst>
          </p:cNvPr>
          <p:cNvSpPr txBox="1"/>
          <p:nvPr/>
        </p:nvSpPr>
        <p:spPr>
          <a:xfrm rot="10800000" flipV="1">
            <a:off x="2503356" y="6225978"/>
            <a:ext cx="96886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Trusty, W. T., Scofield, B. E., Christensen, A. E., White, T. D., Murphy, Y. E., Janis, R. A., Tan, H., Hernandez, N. M., &amp; Hochstedt, K. S. (2025). </a:t>
            </a:r>
            <a:r>
              <a:rPr lang="pt-BR" sz="1100" i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Psychological symptoms and academic dropout in higher education: A six-year cohort study</a:t>
            </a:r>
            <a:r>
              <a:rPr lang="pt-BR" sz="110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. </a:t>
            </a:r>
            <a:r>
              <a:rPr lang="pt-BR" sz="1100" i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Journal of College Student Mental Health</a:t>
            </a:r>
            <a:r>
              <a:rPr lang="pt-BR" sz="110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. Advance online publication. </a:t>
            </a:r>
            <a:r>
              <a:rPr lang="pt-BR" sz="110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https://doi.org/10.1080/28367138.2024.2444883</a:t>
            </a:r>
            <a:r>
              <a:rPr lang="pt-BR" sz="110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</a:t>
            </a:r>
            <a:endParaRPr lang="pt-BR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Espaço Reservado para Conteúdo 13">
            <a:extLst>
              <a:ext uri="{FF2B5EF4-FFF2-40B4-BE49-F238E27FC236}">
                <a16:creationId xmlns:a16="http://schemas.microsoft.com/office/drawing/2014/main" id="{041B23DD-09F4-8851-53F1-3915792EA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441" y="1169233"/>
            <a:ext cx="10869118" cy="485681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pt-BR" dirty="0"/>
              <a:t>573 estudantes:</a:t>
            </a:r>
          </a:p>
          <a:p>
            <a:pPr lvl="6"/>
            <a:r>
              <a:rPr lang="pt-BR" dirty="0"/>
              <a:t>Ingressantes;</a:t>
            </a:r>
          </a:p>
          <a:p>
            <a:pPr lvl="6"/>
            <a:r>
              <a:rPr lang="pt-BR" dirty="0"/>
              <a:t>Integral;</a:t>
            </a:r>
          </a:p>
          <a:p>
            <a:pPr lvl="6"/>
            <a:r>
              <a:rPr lang="pt-BR" dirty="0"/>
              <a:t>Início 2015 (outono) – Fim 2021 (primavera);</a:t>
            </a:r>
          </a:p>
          <a:p>
            <a:r>
              <a:rPr lang="pt-BR" dirty="0"/>
              <a:t>Como definiu evasão: </a:t>
            </a:r>
          </a:p>
          <a:p>
            <a:pPr lvl="6"/>
            <a:r>
              <a:rPr lang="pt-BR" dirty="0"/>
              <a:t>1 – Matriculado em 2015 (outono);</a:t>
            </a:r>
          </a:p>
          <a:p>
            <a:pPr lvl="6"/>
            <a:r>
              <a:rPr lang="pt-BR" dirty="0"/>
              <a:t>2 – Encerrou matricula em qualquer momento posterior antes de se graduar;</a:t>
            </a:r>
          </a:p>
          <a:p>
            <a:pPr lvl="6"/>
            <a:r>
              <a:rPr lang="pt-BR" dirty="0"/>
              <a:t>3 – Não rematriculou.</a:t>
            </a:r>
          </a:p>
          <a:p>
            <a:r>
              <a:rPr lang="pt-BR" dirty="0"/>
              <a:t>Cenário:</a:t>
            </a:r>
          </a:p>
          <a:p>
            <a:pPr lvl="1"/>
            <a:r>
              <a:rPr lang="pt-BR" dirty="0"/>
              <a:t>Evasão: 15,5%;</a:t>
            </a:r>
          </a:p>
          <a:p>
            <a:pPr lvl="1"/>
            <a:r>
              <a:rPr lang="pt-BR" dirty="0"/>
              <a:t>Conclusão: 82,4%;</a:t>
            </a:r>
          </a:p>
          <a:p>
            <a:pPr lvl="1"/>
            <a:r>
              <a:rPr lang="pt-BR" dirty="0"/>
              <a:t>Ainda em graduação: 2,1%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FA91C38-BEE8-7BB0-9077-CBEF435EB121}"/>
              </a:ext>
            </a:extLst>
          </p:cNvPr>
          <p:cNvSpPr txBox="1"/>
          <p:nvPr/>
        </p:nvSpPr>
        <p:spPr>
          <a:xfrm>
            <a:off x="7347677" y="4107023"/>
            <a:ext cx="3947410" cy="120032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Universidade Pública de grande porte do leste dos Estados Unidos. Estudo de Coorte  - Longitudinal (6 anos).</a:t>
            </a:r>
          </a:p>
        </p:txBody>
      </p:sp>
    </p:spTree>
    <p:extLst>
      <p:ext uri="{BB962C8B-B14F-4D97-AF65-F5344CB8AC3E}">
        <p14:creationId xmlns:p14="http://schemas.microsoft.com/office/powerpoint/2010/main" val="2709504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8C84B-C86B-02B8-6681-A49593066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E2B8C4-EABE-96E5-5875-D15481635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41" y="31857"/>
            <a:ext cx="10869118" cy="1325563"/>
          </a:xfrm>
        </p:spPr>
        <p:txBody>
          <a:bodyPr/>
          <a:lstStyle/>
          <a:p>
            <a:r>
              <a:rPr lang="pt-BR" dirty="0"/>
              <a:t>Sintomas Psicológicos e Evasão na Graduação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71190CA-A6B1-DA17-4863-5148ECE05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91418"/>
            <a:ext cx="2908092" cy="66658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7E77B2A-7238-A908-8324-32992A0D6C2F}"/>
              </a:ext>
            </a:extLst>
          </p:cNvPr>
          <p:cNvSpPr txBox="1"/>
          <p:nvPr/>
        </p:nvSpPr>
        <p:spPr>
          <a:xfrm rot="10800000" flipV="1">
            <a:off x="2503356" y="6225978"/>
            <a:ext cx="96886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Trusty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, W. T., Scofield, B. E., Christensen, A. E., White, T. D., Murphy, Y. E., Janis, R. A., Tan, H., Hernandez, N. M., &amp; </a:t>
            </a:r>
            <a:r>
              <a:rPr lang="pt-BR" sz="11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Hochstedt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, K. S. (2025).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Psychological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symptoms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and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academic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dropout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in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higher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education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: A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six-year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cohort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study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Journal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of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College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Student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Mental Health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pt-BR" sz="11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Advance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online </a:t>
            </a:r>
            <a:r>
              <a:rPr lang="pt-BR" sz="11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publication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https://doi.org/10.1080/28367138.2024.2444883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endParaRPr lang="pt-BR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" name="Espaço Reservado para Conteúdo 4" descr="Tabela&#10;&#10;O conteúdo gerado por IA pode estar incorreto.">
            <a:extLst>
              <a:ext uri="{FF2B5EF4-FFF2-40B4-BE49-F238E27FC236}">
                <a16:creationId xmlns:a16="http://schemas.microsoft.com/office/drawing/2014/main" id="{305E47D9-91D6-C710-FA3B-244FAD688F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454047" y="1159622"/>
            <a:ext cx="8909976" cy="3633758"/>
          </a:xfrm>
          <a:prstGeom prst="rect">
            <a:avLst/>
          </a:prstGeom>
          <a:ln>
            <a:solidFill>
              <a:srgbClr val="156082"/>
            </a:solidFill>
          </a:ln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035B11BE-FD29-E105-CD5D-22BDA08AAA5F}"/>
              </a:ext>
            </a:extLst>
          </p:cNvPr>
          <p:cNvSpPr txBox="1"/>
          <p:nvPr/>
        </p:nvSpPr>
        <p:spPr>
          <a:xfrm>
            <a:off x="7737421" y="4892234"/>
            <a:ext cx="3947410" cy="120032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Universidade Pública de grande porte do leste dos Estados Unidos. Estudo de Coorte  - Longitudinal (6 anos).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387C75E-C213-D4A4-F82A-B7F468C40917}"/>
              </a:ext>
            </a:extLst>
          </p:cNvPr>
          <p:cNvSpPr/>
          <p:nvPr/>
        </p:nvSpPr>
        <p:spPr>
          <a:xfrm>
            <a:off x="1588957" y="2068643"/>
            <a:ext cx="8649325" cy="179882"/>
          </a:xfrm>
          <a:prstGeom prst="rect">
            <a:avLst/>
          </a:prstGeom>
          <a:solidFill>
            <a:schemeClr val="accent2">
              <a:lumMod val="60000"/>
              <a:lumOff val="40000"/>
              <a:alpha val="4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27E18FF-C57F-95CA-1370-D9F16F30F75C}"/>
              </a:ext>
            </a:extLst>
          </p:cNvPr>
          <p:cNvSpPr/>
          <p:nvPr/>
        </p:nvSpPr>
        <p:spPr>
          <a:xfrm>
            <a:off x="1584372" y="3376290"/>
            <a:ext cx="8649325" cy="179882"/>
          </a:xfrm>
          <a:prstGeom prst="rect">
            <a:avLst/>
          </a:prstGeom>
          <a:solidFill>
            <a:schemeClr val="accent2">
              <a:lumMod val="60000"/>
              <a:lumOff val="40000"/>
              <a:alpha val="4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B2B4AB3-AFF2-988F-1700-C2EA1F38FB0D}"/>
              </a:ext>
            </a:extLst>
          </p:cNvPr>
          <p:cNvSpPr/>
          <p:nvPr/>
        </p:nvSpPr>
        <p:spPr>
          <a:xfrm>
            <a:off x="1584371" y="4031826"/>
            <a:ext cx="8649325" cy="179882"/>
          </a:xfrm>
          <a:prstGeom prst="rect">
            <a:avLst/>
          </a:prstGeom>
          <a:solidFill>
            <a:schemeClr val="accent2">
              <a:lumMod val="60000"/>
              <a:lumOff val="40000"/>
              <a:alpha val="4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773F4A2-1446-40C0-DD88-DE7C42739FE1}"/>
              </a:ext>
            </a:extLst>
          </p:cNvPr>
          <p:cNvSpPr/>
          <p:nvPr/>
        </p:nvSpPr>
        <p:spPr>
          <a:xfrm>
            <a:off x="1584370" y="4246268"/>
            <a:ext cx="8649325" cy="179882"/>
          </a:xfrm>
          <a:prstGeom prst="rect">
            <a:avLst/>
          </a:prstGeom>
          <a:solidFill>
            <a:schemeClr val="accent2">
              <a:lumMod val="60000"/>
              <a:lumOff val="40000"/>
              <a:alpha val="4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BA90F9D-2DF0-0B9F-DECA-5106488FEF69}"/>
              </a:ext>
            </a:extLst>
          </p:cNvPr>
          <p:cNvSpPr/>
          <p:nvPr/>
        </p:nvSpPr>
        <p:spPr>
          <a:xfrm>
            <a:off x="1584369" y="2733560"/>
            <a:ext cx="8649325" cy="179882"/>
          </a:xfrm>
          <a:prstGeom prst="rect">
            <a:avLst/>
          </a:prstGeom>
          <a:solidFill>
            <a:schemeClr val="accent2">
              <a:lumMod val="60000"/>
              <a:lumOff val="40000"/>
              <a:alpha val="4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8624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53EE5-EF77-6484-62CA-1E0FC8962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Diagrama, Desenho técnico&#10;&#10;O conteúdo gerado por IA pode estar incorreto.">
            <a:extLst>
              <a:ext uri="{FF2B5EF4-FFF2-40B4-BE49-F238E27FC236}">
                <a16:creationId xmlns:a16="http://schemas.microsoft.com/office/drawing/2014/main" id="{C8E53861-A8BE-6551-3EBC-C93B9480A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464" y="796555"/>
            <a:ext cx="7703071" cy="542942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113AFEB-894C-9D53-4F5E-7D3583FD5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41" y="31857"/>
            <a:ext cx="10869118" cy="1325563"/>
          </a:xfrm>
        </p:spPr>
        <p:txBody>
          <a:bodyPr/>
          <a:lstStyle/>
          <a:p>
            <a:r>
              <a:rPr lang="pt-BR" dirty="0"/>
              <a:t>Sintomas Psicológicos e Evasão na Graduação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668ED3A-D2F4-C967-F476-606E8D1E4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191418"/>
            <a:ext cx="2908092" cy="66658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DC40698-7E3F-66A7-C45C-B6EB2F23C239}"/>
              </a:ext>
            </a:extLst>
          </p:cNvPr>
          <p:cNvSpPr txBox="1"/>
          <p:nvPr/>
        </p:nvSpPr>
        <p:spPr>
          <a:xfrm rot="10800000" flipV="1">
            <a:off x="2503356" y="6225978"/>
            <a:ext cx="96886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Trusty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, W. T., Scofield, B. E., Christensen, A. E., White, T. D., Murphy, Y. E., Janis, R. A., Tan, H., Hernandez, N. M., &amp; </a:t>
            </a:r>
            <a:r>
              <a:rPr lang="pt-BR" sz="11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Hochstedt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, K. S. (2025).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Psychological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symptoms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and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academic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dropout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in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higher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education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: A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six-year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cohort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study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Journal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of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College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pt-BR" sz="1100" b="0" i="1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Student</a:t>
            </a:r>
            <a:r>
              <a:rPr lang="pt-BR" sz="1100" b="0" i="1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Mental Health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pt-BR" sz="11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Advance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online </a:t>
            </a:r>
            <a:r>
              <a:rPr lang="pt-BR" sz="11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publication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. 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https://doi.org/10.1080/28367138.2024.2444883</a:t>
            </a:r>
            <a:r>
              <a:rPr lang="pt-BR" sz="1100" b="0" i="0" dirty="0">
                <a:solidFill>
                  <a:schemeClr val="bg2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 </a:t>
            </a:r>
            <a:endParaRPr lang="pt-BR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2F2F01C-EFB8-A2FC-49DA-D5513FBA803A}"/>
              </a:ext>
            </a:extLst>
          </p:cNvPr>
          <p:cNvSpPr txBox="1"/>
          <p:nvPr/>
        </p:nvSpPr>
        <p:spPr>
          <a:xfrm>
            <a:off x="181755" y="1568120"/>
            <a:ext cx="2218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Estresse Acadêmico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CDDB91B-B6F9-ED4D-8C53-D496964265D8}"/>
              </a:ext>
            </a:extLst>
          </p:cNvPr>
          <p:cNvSpPr txBox="1"/>
          <p:nvPr/>
        </p:nvSpPr>
        <p:spPr>
          <a:xfrm>
            <a:off x="9329970" y="1568120"/>
            <a:ext cx="2562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Uso de Álcool e Drogas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385D1AC-18D0-9202-F33D-F23AC35CC226}"/>
              </a:ext>
            </a:extLst>
          </p:cNvPr>
          <p:cNvSpPr txBox="1"/>
          <p:nvPr/>
        </p:nvSpPr>
        <p:spPr>
          <a:xfrm>
            <a:off x="8176824" y="4551217"/>
            <a:ext cx="2562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Minoria Étnica</a:t>
            </a:r>
          </a:p>
        </p:txBody>
      </p:sp>
    </p:spTree>
    <p:extLst>
      <p:ext uri="{BB962C8B-B14F-4D97-AF65-F5344CB8AC3E}">
        <p14:creationId xmlns:p14="http://schemas.microsoft.com/office/powerpoint/2010/main" val="3341496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E7A39-ADDF-7382-B7F6-B8028B1E2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4D8E2-B43C-A64C-C8EC-F25EA6601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40" y="31857"/>
            <a:ext cx="11075857" cy="1325563"/>
          </a:xfrm>
        </p:spPr>
        <p:txBody>
          <a:bodyPr>
            <a:normAutofit/>
          </a:bodyPr>
          <a:lstStyle/>
          <a:p>
            <a:r>
              <a:rPr lang="pt-BR" sz="4000" dirty="0"/>
              <a:t>Desafios do suporte de carreiras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F509325-C41C-809C-526D-E76807E61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91418"/>
            <a:ext cx="2908092" cy="66658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D3C2D9B-2E50-8BAF-08EA-B7C9B1CBC6F4}"/>
              </a:ext>
            </a:extLst>
          </p:cNvPr>
          <p:cNvSpPr txBox="1"/>
          <p:nvPr/>
        </p:nvSpPr>
        <p:spPr>
          <a:xfrm rot="10800000" flipV="1">
            <a:off x="2503356" y="6056702"/>
            <a:ext cx="968864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</a:t>
            </a:r>
            <a:r>
              <a:rPr lang="en-US" sz="1100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Hubchen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, J., Sang, A. W., &amp; Burnett, M. F. (2022). </a:t>
            </a:r>
            <a:r>
              <a:rPr lang="en-US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Career development among college students: Determining the influence of career services on student persistence to graduation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. </a:t>
            </a:r>
            <a:r>
              <a:rPr lang="en-US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Journal of Social Sciences Research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.</a:t>
            </a:r>
            <a:br>
              <a:rPr lang="en-US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</a:b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Quincho </a:t>
            </a:r>
            <a:r>
              <a:rPr lang="pt-BR" sz="1100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Apumayta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, R., Carrillo </a:t>
            </a:r>
            <a:r>
              <a:rPr lang="pt-BR" sz="1100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Cayllahua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, J., </a:t>
            </a:r>
            <a:r>
              <a:rPr lang="pt-BR" sz="1100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Ccencho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Pari, A., </a:t>
            </a:r>
            <a:r>
              <a:rPr lang="pt-BR" sz="1100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Inga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Choque, V., Cárdenas Valverde, J. C., &amp; </a:t>
            </a:r>
            <a:r>
              <a:rPr lang="pt-BR" sz="1100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Huamán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</a:t>
            </a:r>
            <a:r>
              <a:rPr lang="pt-BR" sz="1100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Ataypoma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, D. (2024). </a:t>
            </a:r>
            <a:r>
              <a:rPr lang="pt-BR" sz="1100" i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University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</a:t>
            </a:r>
            <a:r>
              <a:rPr lang="pt-BR" sz="1100" i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dropout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: A </a:t>
            </a:r>
            <a:r>
              <a:rPr lang="pt-BR" sz="1100" i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systematic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review </a:t>
            </a:r>
            <a:r>
              <a:rPr lang="pt-BR" sz="1100" i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of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</a:t>
            </a:r>
            <a:r>
              <a:rPr lang="pt-BR" sz="1100" i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the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</a:t>
            </a:r>
            <a:r>
              <a:rPr lang="pt-BR" sz="1100" i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main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</a:t>
            </a:r>
            <a:r>
              <a:rPr lang="pt-BR" sz="1100" i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determinant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</a:t>
            </a:r>
            <a:r>
              <a:rPr lang="pt-BR" sz="1100" i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factors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(2020-2024)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. </a:t>
            </a:r>
            <a:r>
              <a:rPr lang="pt-BR" sz="1100" i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F1000Research, 13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, </a:t>
            </a:r>
            <a:r>
              <a:rPr lang="pt-BR" sz="1100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Article</a:t>
            </a:r>
            <a:r>
              <a:rPr lang="pt-BR" sz="1100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942. https://doi.org/10.12688/f1000research.154263.2</a:t>
            </a:r>
          </a:p>
          <a:p>
            <a:endParaRPr lang="en-US" sz="1100" dirty="0">
              <a:solidFill>
                <a:schemeClr val="bg2">
                  <a:lumMod val="50000"/>
                </a:schemeClr>
              </a:solidFill>
              <a:latin typeface="Segoe UI" panose="020B0502040204020203" pitchFamily="34" charset="0"/>
            </a:endParaRPr>
          </a:p>
        </p:txBody>
      </p:sp>
      <p:sp>
        <p:nvSpPr>
          <p:cNvPr id="14" name="Espaço Reservado para Conteúdo 13">
            <a:extLst>
              <a:ext uri="{FF2B5EF4-FFF2-40B4-BE49-F238E27FC236}">
                <a16:creationId xmlns:a16="http://schemas.microsoft.com/office/drawing/2014/main" id="{B6267BBA-F17C-8B95-C669-372158A8F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441" y="1169233"/>
            <a:ext cx="10869118" cy="485681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/>
            <a:r>
              <a:rPr lang="pt-BR" dirty="0"/>
              <a:t>A pesquisas mais recentes apontam que orientação de carreira é importante para evitar a evasão. </a:t>
            </a:r>
          </a:p>
          <a:p>
            <a:pPr algn="just"/>
            <a:r>
              <a:rPr lang="pt-BR" dirty="0"/>
              <a:t>Mas não porque empregam simplesmente, mas sim porque motivam ao permitir decisões mais claras dentro da trajetória acadêmica e que conectam a experiência do estudante a sua expectativa de atuação e desenvolvimento de v</a:t>
            </a:r>
          </a:p>
          <a:p>
            <a:pPr algn="just"/>
            <a:r>
              <a:rPr lang="pt-BR" dirty="0"/>
              <a:t>A questão não se encontra em empregar indivíduos. Mas produzir um ambiente de construção e inteligência em pensar as relações de produção de força de trabalho, possibilitando aos estudantes escolher e entender a universidade como uma instituição capaz de construir e mudar contextos. </a:t>
            </a:r>
          </a:p>
        </p:txBody>
      </p:sp>
    </p:spTree>
    <p:extLst>
      <p:ext uri="{BB962C8B-B14F-4D97-AF65-F5344CB8AC3E}">
        <p14:creationId xmlns:p14="http://schemas.microsoft.com/office/powerpoint/2010/main" val="2364482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8BEE5-A87D-AF5A-1C20-EA6020C59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9005FC-C152-B348-A394-517AB213F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40" y="31857"/>
            <a:ext cx="11075857" cy="1325563"/>
          </a:xfrm>
        </p:spPr>
        <p:txBody>
          <a:bodyPr>
            <a:normAutofit/>
          </a:bodyPr>
          <a:lstStyle/>
          <a:p>
            <a:r>
              <a:rPr lang="pt-BR" sz="4000" dirty="0"/>
              <a:t>Jornada do Estudante – ciclo e acompanhamento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474DE09-1AF2-62CF-4A7A-F8ABD1A85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91418"/>
            <a:ext cx="2908092" cy="66658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5610BA3-361F-A9CC-664C-C619AAE720DE}"/>
              </a:ext>
            </a:extLst>
          </p:cNvPr>
          <p:cNvSpPr txBox="1"/>
          <p:nvPr/>
        </p:nvSpPr>
        <p:spPr>
          <a:xfrm rot="10800000" flipV="1">
            <a:off x="2503356" y="6225978"/>
            <a:ext cx="96886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Trusty, W. T., Scofield, B. E., Christensen, A. E., White, T. D., Murphy, Y. E., Janis, R. A., Tan, H., Hernandez, N. M., &amp; Hochstedt, K. S. (2025). </a:t>
            </a:r>
            <a:r>
              <a:rPr lang="pt-BR" sz="1100" i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Psychological symptoms and academic dropout in higher education: A six-year cohort study</a:t>
            </a:r>
            <a:r>
              <a:rPr lang="pt-BR" sz="110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. </a:t>
            </a:r>
            <a:r>
              <a:rPr lang="pt-BR" sz="1100" i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Journal of College Student Mental Health</a:t>
            </a:r>
            <a:r>
              <a:rPr lang="pt-BR" sz="110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. Advance online publication. </a:t>
            </a:r>
            <a:r>
              <a:rPr lang="pt-BR" sz="110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https://doi.org/10.1080/28367138.2024.2444883</a:t>
            </a:r>
            <a:r>
              <a:rPr lang="pt-BR" sz="110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</a:rPr>
              <a:t> </a:t>
            </a:r>
            <a:endParaRPr lang="pt-BR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Espaço Reservado para Conteúdo 13">
            <a:extLst>
              <a:ext uri="{FF2B5EF4-FFF2-40B4-BE49-F238E27FC236}">
                <a16:creationId xmlns:a16="http://schemas.microsoft.com/office/drawing/2014/main" id="{DD6C6D6B-D753-69F7-D190-E5CF43646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441" y="1169233"/>
            <a:ext cx="10869118" cy="485681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pt-BR" dirty="0"/>
              <a:t>Recepção aos Calouros:</a:t>
            </a:r>
          </a:p>
          <a:p>
            <a:pPr lvl="6"/>
            <a:r>
              <a:rPr lang="pt-BR" dirty="0"/>
              <a:t>Focada em três momentos: Unidade Acadêmica, Universidade e Identidade comunitária;</a:t>
            </a:r>
          </a:p>
          <a:p>
            <a:pPr lvl="6"/>
            <a:r>
              <a:rPr lang="pt-BR" dirty="0"/>
              <a:t>98% de satisfação (CPA);</a:t>
            </a:r>
          </a:p>
          <a:p>
            <a:r>
              <a:rPr lang="pt-BR" dirty="0"/>
              <a:t>Ponto de Partida:</a:t>
            </a:r>
          </a:p>
          <a:p>
            <a:pPr lvl="1"/>
            <a:r>
              <a:rPr lang="pt-BR" dirty="0"/>
              <a:t>Avaliações acadêmicas e triagens de saúde. </a:t>
            </a:r>
          </a:p>
          <a:p>
            <a:pPr lvl="1"/>
            <a:r>
              <a:rPr lang="pt-BR" dirty="0"/>
              <a:t>Longitudinal com apoio de PPG – Desenvolvimento Humano.</a:t>
            </a:r>
          </a:p>
          <a:p>
            <a:r>
              <a:rPr lang="pt-BR" dirty="0"/>
              <a:t>Cursos Pró Calouro: </a:t>
            </a:r>
          </a:p>
          <a:p>
            <a:pPr lvl="6"/>
            <a:r>
              <a:rPr lang="pt-BR" dirty="0"/>
              <a:t>1 – Nivelamentos;</a:t>
            </a:r>
          </a:p>
          <a:p>
            <a:pPr lvl="6"/>
            <a:r>
              <a:rPr lang="pt-BR" dirty="0"/>
              <a:t>2 – Ações de saúde;</a:t>
            </a:r>
          </a:p>
          <a:p>
            <a:r>
              <a:rPr lang="pt-BR" dirty="0"/>
              <a:t>Reorganização do programa de Mentoria</a:t>
            </a:r>
          </a:p>
          <a:p>
            <a:pPr marL="2743200" lvl="6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51693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</TotalTime>
  <Words>1408</Words>
  <Application>Microsoft Office PowerPoint</Application>
  <PresentationFormat>Widescreen</PresentationFormat>
  <Paragraphs>94</Paragraphs>
  <Slides>11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Segoe UI</vt:lpstr>
      <vt:lpstr>Tema do Office</vt:lpstr>
      <vt:lpstr>Permanência que Transforma: o suporte de carreira como estratégia contra a evasão</vt:lpstr>
      <vt:lpstr>Uma sociedade que liga de uma vez por todas  a perfeição individual à social é carta fora do baralho, não faz sentido esperar que a salvação venha da sociedade(...) O objetivo já não era uma sociedade melhor (pois, para todo fim prático, melhorá-la não fazia sentido), porém melhorar a sua própria posição individual dentro dessa sociedade básica e definitivamente incorrigível. Em vez de recompensas por esforços coletivos de reforma social, havia espólios da competição individualmente apropriados. </vt:lpstr>
      <vt:lpstr>Evasão na Graduação</vt:lpstr>
      <vt:lpstr>Olhando para dentro: Evasão– Reprovações e Desistências.</vt:lpstr>
      <vt:lpstr>Olhando para o primeiro ano: Histórico e premissas.</vt:lpstr>
      <vt:lpstr>Premissas da Evasão na Graduação</vt:lpstr>
      <vt:lpstr>Sintomas Psicológicos e Evasão na Graduação</vt:lpstr>
      <vt:lpstr>Sintomas Psicológicos e Evasão na Graduação</vt:lpstr>
      <vt:lpstr>Sintomas Psicológicos e Evasão na Graduação</vt:lpstr>
      <vt:lpstr>Desafios do suporte de carreiras </vt:lpstr>
      <vt:lpstr>Jornada do Estudante – ciclo e acompanhamento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Enzo Banti Bissoli</dc:creator>
  <cp:lastModifiedBy>Enzo Banti Bissoli</cp:lastModifiedBy>
  <cp:revision>2</cp:revision>
  <dcterms:created xsi:type="dcterms:W3CDTF">2026-08-17T14:22:46Z</dcterms:created>
  <dcterms:modified xsi:type="dcterms:W3CDTF">2026-08-18T21:45:45Z</dcterms:modified>
</cp:coreProperties>
</file>